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Lato" panose="020F0502020204030203" pitchFamily="34" charset="0"/>
      <p:regular r:id="rId18"/>
      <p:bold r:id="rId19"/>
      <p:italic r:id="rId20"/>
      <p:boldItalic r:id="rId21"/>
    </p:embeddedFont>
    <p:embeddedFont>
      <p:font typeface="Lato Black" panose="020F0502020204030203" pitchFamily="34" charset="0"/>
      <p:bold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34A583-8660-40CF-AF8F-D91536456566}">
  <a:tblStyle styleId="{EE34A583-8660-40CF-AF8F-D9153645656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c90f086c4d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c90f086c4d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c90f086c4d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c90f086c4d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c90f086c4d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c90f086c4d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c90f086c4d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c90f086c4d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8b5f59448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f8b5f5944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f8b5f5944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f8b5f5944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c90f086c4d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c90f086c4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a minha dissertação baseia-se na área da computação afetiva, que tem vindo a crescer ao longo dos anos, e tem como objetivo perceber e medir o estado emocional de humanos.</a:t>
            </a:r>
            <a:endParaRPr/>
          </a:p>
          <a:p>
            <a:pPr marL="0" lvl="0" indent="0" algn="l" rtl="0">
              <a:spcBef>
                <a:spcPts val="0"/>
              </a:spcBef>
              <a:spcAft>
                <a:spcPts val="0"/>
              </a:spcAft>
              <a:buNone/>
            </a:pPr>
            <a:r>
              <a:rPr lang="pt-PT"/>
              <a:t>Reconhecimento de emoções e analise sentimental sao dois conceitos que são consideradas duas sub tarefas da computação afetiva. Analise sentimental permite entender de maneira geral o estado emocional, normalmente através de polaridade de sentimento, isto é, ao classificar um humano como estando com um sentimento positivo, neutro, ou negativo. Já reconhecimento de emoções usa um amplo espectro de emoções humanas como por exemplo medo, alegria, ou tristeza.</a:t>
            </a:r>
            <a:endParaRPr/>
          </a:p>
          <a:p>
            <a:pPr marL="0" lvl="0" indent="0" algn="l" rtl="0">
              <a:spcBef>
                <a:spcPts val="0"/>
              </a:spcBef>
              <a:spcAft>
                <a:spcPts val="0"/>
              </a:spcAft>
              <a:buNone/>
            </a:pPr>
            <a:r>
              <a:rPr lang="pt-PT"/>
              <a:t>Esta deteção de emoções é bastante útil em contextos de video conferencias, por exemplo, em aulas de ensino online, pode ajudar a um professor a adaptar a sua aula, em call centers, ajuda a detectar possiveis problemas de uma chamada, e avaliar a satisfação de um cliente e a sua evolução de estado emocional.</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cd5763ca0c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cd5763ca0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Portanto, temos como objetivos desenvolver um sistema de reconhecimento de emoções através da fala, num contexto de uma video conferencia.</a:t>
            </a:r>
            <a:endParaRPr/>
          </a:p>
          <a:p>
            <a:pPr marL="0" lvl="0" indent="0" algn="l" rtl="0">
              <a:spcBef>
                <a:spcPts val="0"/>
              </a:spcBef>
              <a:spcAft>
                <a:spcPts val="0"/>
              </a:spcAft>
              <a:buNone/>
            </a:pPr>
            <a:endParaRPr/>
          </a:p>
          <a:p>
            <a:pPr marL="0" lvl="0" indent="0" algn="l" rtl="0">
              <a:spcBef>
                <a:spcPts val="0"/>
              </a:spcBef>
              <a:spcAft>
                <a:spcPts val="0"/>
              </a:spcAft>
              <a:buNone/>
            </a:pPr>
            <a:r>
              <a:rPr lang="pt-PT"/>
              <a:t>Pretendemos também que seja possível realizar a deteção de emocções tanto em tempo real como depois da conferência terminar.</a:t>
            </a:r>
            <a:endParaRPr/>
          </a:p>
          <a:p>
            <a:pPr marL="0" lvl="0" indent="0" algn="l" rtl="0">
              <a:spcBef>
                <a:spcPts val="0"/>
              </a:spcBef>
              <a:spcAft>
                <a:spcPts val="0"/>
              </a:spcAft>
              <a:buNone/>
            </a:pPr>
            <a:endParaRPr/>
          </a:p>
          <a:p>
            <a:pPr marL="0" lvl="0" indent="0" algn="l" rtl="0">
              <a:spcBef>
                <a:spcPts val="0"/>
              </a:spcBef>
              <a:spcAft>
                <a:spcPts val="0"/>
              </a:spcAft>
              <a:buNone/>
            </a:pPr>
            <a:r>
              <a:rPr lang="pt-PT"/>
              <a:t>E apesar de focarmos na fala, iremos também explorar de que forma outras modalidades como expressões faciais podem melhorar o sistema.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c8d8d3742a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c8d8d3742a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c8d8d3742a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c8d8d3742a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c8d8d3742a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c8d8d3742a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c90f086c4d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c90f086c4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c90f086c4d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c90f086c4d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c90f086c4d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c90f086c4d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PT"/>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A86E8"/>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644000" y="1584500"/>
            <a:ext cx="7905300" cy="1113300"/>
          </a:xfrm>
          <a:prstGeom prst="rect">
            <a:avLst/>
          </a:prstGeom>
          <a:effectLst>
            <a:outerShdw blurRad="200025" dist="76200" dir="5400000" algn="bl" rotWithShape="0">
              <a:srgbClr val="000000">
                <a:alpha val="31000"/>
              </a:srgbClr>
            </a:outerShdw>
          </a:effectLst>
        </p:spPr>
        <p:txBody>
          <a:bodyPr spcFirstLastPara="1" wrap="square" lIns="91425" tIns="91425" rIns="0" bIns="91425" anchor="b" anchorCtr="0">
            <a:noAutofit/>
          </a:bodyPr>
          <a:lstStyle/>
          <a:p>
            <a:pPr marL="0" lvl="0" indent="0" algn="ctr" rtl="0">
              <a:spcBef>
                <a:spcPts val="0"/>
              </a:spcBef>
              <a:spcAft>
                <a:spcPts val="0"/>
              </a:spcAft>
              <a:buSzPts val="990"/>
              <a:buNone/>
            </a:pPr>
            <a:r>
              <a:rPr lang="pt-PT" sz="3650" b="1">
                <a:solidFill>
                  <a:srgbClr val="FFFFFF"/>
                </a:solidFill>
                <a:latin typeface="Lato"/>
                <a:ea typeface="Lato"/>
                <a:cs typeface="Lato"/>
                <a:sym typeface="Lato"/>
              </a:rPr>
              <a:t>Multimodal evaluation of affective data in  videoconference sessions</a:t>
            </a:r>
            <a:endParaRPr sz="3650" b="1">
              <a:solidFill>
                <a:srgbClr val="FFFFFF"/>
              </a:solidFill>
              <a:latin typeface="Lato"/>
              <a:ea typeface="Lato"/>
              <a:cs typeface="Lato"/>
              <a:sym typeface="Lato"/>
            </a:endParaRPr>
          </a:p>
        </p:txBody>
      </p:sp>
      <p:sp>
        <p:nvSpPr>
          <p:cNvPr id="55" name="Google Shape;55;p13"/>
          <p:cNvSpPr txBox="1">
            <a:spLocks noGrp="1"/>
          </p:cNvSpPr>
          <p:nvPr>
            <p:ph type="subTitle" idx="1"/>
          </p:nvPr>
        </p:nvSpPr>
        <p:spPr>
          <a:xfrm>
            <a:off x="549125" y="2697800"/>
            <a:ext cx="8000100" cy="792600"/>
          </a:xfrm>
          <a:prstGeom prst="rect">
            <a:avLst/>
          </a:prstGeom>
          <a:effectLst>
            <a:outerShdw blurRad="128588" dist="57150" dir="4020000" algn="bl" rotWithShape="0">
              <a:srgbClr val="000000">
                <a:alpha val="41000"/>
              </a:srgbClr>
            </a:outerShdw>
          </a:effectLst>
        </p:spPr>
        <p:txBody>
          <a:bodyPr spcFirstLastPara="1" wrap="square" lIns="91425" tIns="91425" rIns="91425" bIns="91425" anchor="t" anchorCtr="0">
            <a:normAutofit/>
          </a:bodyPr>
          <a:lstStyle/>
          <a:p>
            <a:pPr marL="25400" lvl="0" indent="0" algn="ctr" rtl="0">
              <a:lnSpc>
                <a:spcPct val="95000"/>
              </a:lnSpc>
              <a:spcBef>
                <a:spcPts val="400"/>
              </a:spcBef>
              <a:spcAft>
                <a:spcPts val="0"/>
              </a:spcAft>
              <a:buNone/>
            </a:pPr>
            <a:r>
              <a:rPr lang="pt-PT" sz="1600">
                <a:solidFill>
                  <a:schemeClr val="lt1"/>
                </a:solidFill>
                <a:latin typeface="Lato"/>
                <a:ea typeface="Lato"/>
                <a:cs typeface="Lato"/>
                <a:sym typeface="Lato"/>
              </a:rPr>
              <a:t>Author: Mário Francisco Costa Silva</a:t>
            </a:r>
            <a:endParaRPr sz="1600">
              <a:solidFill>
                <a:schemeClr val="lt1"/>
              </a:solidFill>
              <a:latin typeface="Lato"/>
              <a:ea typeface="Lato"/>
              <a:cs typeface="Lato"/>
              <a:sym typeface="Lato"/>
            </a:endParaRPr>
          </a:p>
          <a:p>
            <a:pPr marL="25400" lvl="0" indent="0" algn="ctr" rtl="0">
              <a:lnSpc>
                <a:spcPct val="95000"/>
              </a:lnSpc>
              <a:spcBef>
                <a:spcPts val="400"/>
              </a:spcBef>
              <a:spcAft>
                <a:spcPts val="0"/>
              </a:spcAft>
              <a:buNone/>
            </a:pPr>
            <a:r>
              <a:rPr lang="pt-PT" sz="1600">
                <a:solidFill>
                  <a:schemeClr val="lt1"/>
                </a:solidFill>
                <a:latin typeface="Lato"/>
                <a:ea typeface="Lato"/>
                <a:cs typeface="Lato"/>
                <a:sym typeface="Lato"/>
              </a:rPr>
              <a:t>Supervisors: Susana Brás and Ilídio Oliveira</a:t>
            </a:r>
            <a:endParaRPr sz="1600">
              <a:solidFill>
                <a:schemeClr val="lt1"/>
              </a:solidFill>
              <a:latin typeface="Lato"/>
              <a:ea typeface="Lato"/>
              <a:cs typeface="Lato"/>
              <a:sym typeface="Lato"/>
            </a:endParaRPr>
          </a:p>
        </p:txBody>
      </p:sp>
      <p:pic>
        <p:nvPicPr>
          <p:cNvPr id="56" name="Google Shape;56;p13"/>
          <p:cNvPicPr preferRelativeResize="0"/>
          <p:nvPr/>
        </p:nvPicPr>
        <p:blipFill>
          <a:blip r:embed="rId3">
            <a:alphaModFix/>
          </a:blip>
          <a:stretch>
            <a:fillRect/>
          </a:stretch>
        </p:blipFill>
        <p:spPr>
          <a:xfrm>
            <a:off x="7843550" y="40725"/>
            <a:ext cx="1300450" cy="975325"/>
          </a:xfrm>
          <a:prstGeom prst="rect">
            <a:avLst/>
          </a:prstGeom>
          <a:noFill/>
          <a:ln>
            <a:noFill/>
          </a:ln>
          <a:effectLst>
            <a:outerShdw blurRad="171450" algn="bl" rotWithShape="0">
              <a:schemeClr val="dk1">
                <a:alpha val="35000"/>
              </a:schemeClr>
            </a:outerShdw>
          </a:effectLst>
        </p:spPr>
      </p:pic>
      <p:pic>
        <p:nvPicPr>
          <p:cNvPr id="57" name="Google Shape;57;p13"/>
          <p:cNvPicPr preferRelativeResize="0"/>
          <p:nvPr/>
        </p:nvPicPr>
        <p:blipFill>
          <a:blip r:embed="rId4">
            <a:alphaModFix/>
          </a:blip>
          <a:stretch>
            <a:fillRect/>
          </a:stretch>
        </p:blipFill>
        <p:spPr>
          <a:xfrm rot="43974">
            <a:off x="1261531" y="4385320"/>
            <a:ext cx="1038208" cy="708942"/>
          </a:xfrm>
          <a:prstGeom prst="rect">
            <a:avLst/>
          </a:prstGeom>
          <a:noFill/>
          <a:ln>
            <a:noFill/>
          </a:ln>
          <a:effectLst>
            <a:outerShdw blurRad="157163" dist="38100" dir="3000000" algn="bl" rotWithShape="0">
              <a:schemeClr val="dk1">
                <a:alpha val="37000"/>
              </a:schemeClr>
            </a:outerShdw>
          </a:effectLst>
        </p:spPr>
      </p:pic>
      <p:pic>
        <p:nvPicPr>
          <p:cNvPr id="58" name="Google Shape;58;p13"/>
          <p:cNvPicPr preferRelativeResize="0"/>
          <p:nvPr/>
        </p:nvPicPr>
        <p:blipFill rotWithShape="1">
          <a:blip r:embed="rId5">
            <a:alphaModFix/>
          </a:blip>
          <a:srcRect b="2372"/>
          <a:stretch/>
        </p:blipFill>
        <p:spPr>
          <a:xfrm rot="43980">
            <a:off x="45676" y="3885447"/>
            <a:ext cx="1140637" cy="1189832"/>
          </a:xfrm>
          <a:prstGeom prst="rect">
            <a:avLst/>
          </a:prstGeom>
          <a:noFill/>
          <a:ln>
            <a:noFill/>
          </a:ln>
          <a:effectLst>
            <a:outerShdw blurRad="157163" dist="38100" dir="3000000" algn="bl" rotWithShape="0">
              <a:schemeClr val="dk1">
                <a:alpha val="37000"/>
              </a:scheme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10</a:t>
            </a:fld>
            <a:endParaRPr/>
          </a:p>
        </p:txBody>
      </p:sp>
      <p:sp>
        <p:nvSpPr>
          <p:cNvPr id="151" name="Google Shape;151;p22"/>
          <p:cNvSpPr txBox="1">
            <a:spLocks noGrp="1"/>
          </p:cNvSpPr>
          <p:nvPr>
            <p:ph type="title"/>
          </p:nvPr>
        </p:nvSpPr>
        <p:spPr>
          <a:xfrm>
            <a:off x="266225" y="270625"/>
            <a:ext cx="8727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pt-PT" b="1">
                <a:latin typeface="Lato"/>
                <a:ea typeface="Lato"/>
                <a:cs typeface="Lato"/>
                <a:sym typeface="Lato"/>
              </a:rPr>
              <a:t>Multimodal Emotion Recognition</a:t>
            </a:r>
            <a:endParaRPr b="1">
              <a:latin typeface="Lato"/>
              <a:ea typeface="Lato"/>
              <a:cs typeface="Lato"/>
              <a:sym typeface="Lato"/>
            </a:endParaRPr>
          </a:p>
          <a:p>
            <a:pPr marL="0" lvl="0" indent="0" algn="l" rtl="0">
              <a:spcBef>
                <a:spcPts val="0"/>
              </a:spcBef>
              <a:spcAft>
                <a:spcPts val="0"/>
              </a:spcAft>
              <a:buNone/>
            </a:pPr>
            <a:endParaRPr b="1">
              <a:latin typeface="Lato"/>
              <a:ea typeface="Lato"/>
              <a:cs typeface="Lato"/>
              <a:sym typeface="Lato"/>
            </a:endParaRPr>
          </a:p>
        </p:txBody>
      </p:sp>
      <p:pic>
        <p:nvPicPr>
          <p:cNvPr id="152" name="Google Shape;152;p22"/>
          <p:cNvPicPr preferRelativeResize="0"/>
          <p:nvPr/>
        </p:nvPicPr>
        <p:blipFill rotWithShape="1">
          <a:blip r:embed="rId3">
            <a:alphaModFix/>
          </a:blip>
          <a:srcRect l="8484" r="6162"/>
          <a:stretch/>
        </p:blipFill>
        <p:spPr>
          <a:xfrm>
            <a:off x="1943795" y="3361370"/>
            <a:ext cx="737967" cy="847841"/>
          </a:xfrm>
          <a:prstGeom prst="rect">
            <a:avLst/>
          </a:prstGeom>
          <a:noFill/>
          <a:ln>
            <a:noFill/>
          </a:ln>
          <a:effectLst>
            <a:outerShdw blurRad="57150" dist="19050" dir="5400000" algn="bl" rotWithShape="0">
              <a:srgbClr val="000000">
                <a:alpha val="50000"/>
              </a:srgbClr>
            </a:outerShdw>
          </a:effectLst>
        </p:spPr>
      </p:pic>
      <p:pic>
        <p:nvPicPr>
          <p:cNvPr id="153" name="Google Shape;153;p22"/>
          <p:cNvPicPr preferRelativeResize="0"/>
          <p:nvPr/>
        </p:nvPicPr>
        <p:blipFill rotWithShape="1">
          <a:blip r:embed="rId4">
            <a:alphaModFix/>
          </a:blip>
          <a:srcRect t="20788" r="6916" b="20946"/>
          <a:stretch/>
        </p:blipFill>
        <p:spPr>
          <a:xfrm>
            <a:off x="1846214" y="1575775"/>
            <a:ext cx="975696" cy="598854"/>
          </a:xfrm>
          <a:prstGeom prst="rect">
            <a:avLst/>
          </a:prstGeom>
          <a:noFill/>
          <a:ln>
            <a:noFill/>
          </a:ln>
          <a:effectLst>
            <a:outerShdw blurRad="57150" dist="19050" dir="5400000" algn="bl" rotWithShape="0">
              <a:srgbClr val="000000">
                <a:alpha val="50000"/>
              </a:srgbClr>
            </a:outerShdw>
          </a:effectLst>
        </p:spPr>
      </p:pic>
      <p:sp>
        <p:nvSpPr>
          <p:cNvPr id="154" name="Google Shape;154;p22"/>
          <p:cNvSpPr txBox="1"/>
          <p:nvPr/>
        </p:nvSpPr>
        <p:spPr>
          <a:xfrm>
            <a:off x="857650" y="1656382"/>
            <a:ext cx="8040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pt-PT">
                <a:latin typeface="Lato Black"/>
                <a:ea typeface="Lato Black"/>
                <a:cs typeface="Lato Black"/>
                <a:sym typeface="Lato Black"/>
              </a:rPr>
              <a:t>Speech</a:t>
            </a:r>
            <a:endParaRPr>
              <a:latin typeface="Lato Black"/>
              <a:ea typeface="Lato Black"/>
              <a:cs typeface="Lato Black"/>
              <a:sym typeface="Lato Black"/>
            </a:endParaRPr>
          </a:p>
        </p:txBody>
      </p:sp>
      <p:sp>
        <p:nvSpPr>
          <p:cNvPr id="155" name="Google Shape;155;p22"/>
          <p:cNvSpPr txBox="1"/>
          <p:nvPr/>
        </p:nvSpPr>
        <p:spPr>
          <a:xfrm>
            <a:off x="975970" y="2605948"/>
            <a:ext cx="6858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pt-PT">
                <a:latin typeface="Lato Black"/>
                <a:ea typeface="Lato Black"/>
                <a:cs typeface="Lato Black"/>
                <a:sym typeface="Lato Black"/>
              </a:rPr>
              <a:t>Facial</a:t>
            </a:r>
            <a:endParaRPr>
              <a:latin typeface="Lato Black"/>
              <a:ea typeface="Lato Black"/>
              <a:cs typeface="Lato Black"/>
              <a:sym typeface="Lato Black"/>
            </a:endParaRPr>
          </a:p>
        </p:txBody>
      </p:sp>
      <p:sp>
        <p:nvSpPr>
          <p:cNvPr id="156" name="Google Shape;156;p22"/>
          <p:cNvSpPr txBox="1"/>
          <p:nvPr/>
        </p:nvSpPr>
        <p:spPr>
          <a:xfrm>
            <a:off x="1055213" y="3555518"/>
            <a:ext cx="6066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pt-PT">
                <a:latin typeface="Lato Black"/>
                <a:ea typeface="Lato Black"/>
                <a:cs typeface="Lato Black"/>
                <a:sym typeface="Lato Black"/>
              </a:rPr>
              <a:t>Text</a:t>
            </a:r>
            <a:endParaRPr>
              <a:latin typeface="Lato Black"/>
              <a:ea typeface="Lato Black"/>
              <a:cs typeface="Lato Black"/>
              <a:sym typeface="Lato Black"/>
            </a:endParaRPr>
          </a:p>
        </p:txBody>
      </p:sp>
      <p:pic>
        <p:nvPicPr>
          <p:cNvPr id="157" name="Google Shape;157;p22"/>
          <p:cNvPicPr preferRelativeResize="0"/>
          <p:nvPr/>
        </p:nvPicPr>
        <p:blipFill rotWithShape="1">
          <a:blip r:embed="rId5">
            <a:alphaModFix/>
          </a:blip>
          <a:srcRect l="14601" t="14458" r="14551" b="14036"/>
          <a:stretch/>
        </p:blipFill>
        <p:spPr>
          <a:xfrm rot="5400000">
            <a:off x="3172210" y="1545381"/>
            <a:ext cx="2375582" cy="2445241"/>
          </a:xfrm>
          <a:prstGeom prst="rect">
            <a:avLst/>
          </a:prstGeom>
          <a:noFill/>
          <a:ln>
            <a:noFill/>
          </a:ln>
        </p:spPr>
      </p:pic>
      <p:pic>
        <p:nvPicPr>
          <p:cNvPr id="158" name="Google Shape;158;p22"/>
          <p:cNvPicPr preferRelativeResize="0"/>
          <p:nvPr/>
        </p:nvPicPr>
        <p:blipFill>
          <a:blip r:embed="rId6">
            <a:alphaModFix/>
          </a:blip>
          <a:stretch>
            <a:fillRect/>
          </a:stretch>
        </p:blipFill>
        <p:spPr>
          <a:xfrm>
            <a:off x="1846205" y="2289622"/>
            <a:ext cx="975711" cy="956764"/>
          </a:xfrm>
          <a:prstGeom prst="rect">
            <a:avLst/>
          </a:prstGeom>
          <a:noFill/>
          <a:ln>
            <a:noFill/>
          </a:ln>
          <a:effectLst>
            <a:outerShdw blurRad="57150" dist="19050" dir="5400000" algn="bl" rotWithShape="0">
              <a:srgbClr val="000000">
                <a:alpha val="50000"/>
              </a:srgbClr>
            </a:outerShdw>
          </a:effectLst>
        </p:spPr>
      </p:pic>
      <p:pic>
        <p:nvPicPr>
          <p:cNvPr id="159" name="Google Shape;159;p22"/>
          <p:cNvPicPr preferRelativeResize="0"/>
          <p:nvPr/>
        </p:nvPicPr>
        <p:blipFill>
          <a:blip r:embed="rId7">
            <a:alphaModFix/>
          </a:blip>
          <a:stretch>
            <a:fillRect/>
          </a:stretch>
        </p:blipFill>
        <p:spPr>
          <a:xfrm>
            <a:off x="5898093" y="1841951"/>
            <a:ext cx="1936090" cy="1898493"/>
          </a:xfrm>
          <a:prstGeom prst="rect">
            <a:avLst/>
          </a:prstGeom>
          <a:noFill/>
          <a:ln>
            <a:noFill/>
          </a:ln>
        </p:spPr>
      </p:pic>
      <p:sp>
        <p:nvSpPr>
          <p:cNvPr id="160" name="Google Shape;160;p22"/>
          <p:cNvSpPr txBox="1"/>
          <p:nvPr/>
        </p:nvSpPr>
        <p:spPr>
          <a:xfrm>
            <a:off x="305125" y="932500"/>
            <a:ext cx="8197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PT" sz="1200">
                <a:latin typeface="Lato"/>
                <a:ea typeface="Lato"/>
                <a:cs typeface="Lato"/>
                <a:sym typeface="Lato"/>
              </a:rPr>
              <a:t>Multiple channels can be used as input which then require a fusion technique. Fusion can be at the feature, decision, or at model level. Hybrid approaches make fusions at multiple levels.</a:t>
            </a:r>
            <a:endParaRPr sz="1200">
              <a:latin typeface="Lato"/>
              <a:ea typeface="Lato"/>
              <a:cs typeface="Lato"/>
              <a:sym typeface="Lato"/>
            </a:endParaRPr>
          </a:p>
        </p:txBody>
      </p:sp>
      <p:sp>
        <p:nvSpPr>
          <p:cNvPr id="161" name="Google Shape;161;p22"/>
          <p:cNvSpPr txBox="1"/>
          <p:nvPr/>
        </p:nvSpPr>
        <p:spPr>
          <a:xfrm>
            <a:off x="988560" y="4431130"/>
            <a:ext cx="1852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PT">
                <a:latin typeface="Lato Black"/>
                <a:ea typeface="Lato Black"/>
                <a:cs typeface="Lato Black"/>
                <a:sym typeface="Lato Black"/>
              </a:rPr>
              <a:t>Data Gathering</a:t>
            </a:r>
            <a:endParaRPr>
              <a:latin typeface="Lato Black"/>
              <a:ea typeface="Lato Black"/>
              <a:cs typeface="Lato Black"/>
              <a:sym typeface="Lato Black"/>
            </a:endParaRPr>
          </a:p>
        </p:txBody>
      </p:sp>
      <p:sp>
        <p:nvSpPr>
          <p:cNvPr id="162" name="Google Shape;162;p22"/>
          <p:cNvSpPr txBox="1"/>
          <p:nvPr/>
        </p:nvSpPr>
        <p:spPr>
          <a:xfrm>
            <a:off x="3096644" y="4431130"/>
            <a:ext cx="2564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PT">
                <a:latin typeface="Lato Black"/>
                <a:ea typeface="Lato Black"/>
                <a:cs typeface="Lato Black"/>
                <a:sym typeface="Lato Black"/>
              </a:rPr>
              <a:t>Fusion</a:t>
            </a:r>
            <a:endParaRPr>
              <a:latin typeface="Lato Black"/>
              <a:ea typeface="Lato Black"/>
              <a:cs typeface="Lato Black"/>
              <a:sym typeface="Lato Black"/>
            </a:endParaRPr>
          </a:p>
        </p:txBody>
      </p:sp>
      <p:sp>
        <p:nvSpPr>
          <p:cNvPr id="163" name="Google Shape;163;p22"/>
          <p:cNvSpPr txBox="1"/>
          <p:nvPr/>
        </p:nvSpPr>
        <p:spPr>
          <a:xfrm>
            <a:off x="5898094" y="4431130"/>
            <a:ext cx="2052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PT">
                <a:latin typeface="Lato Black"/>
                <a:ea typeface="Lato Black"/>
                <a:cs typeface="Lato Black"/>
                <a:sym typeface="Lato Black"/>
              </a:rPr>
              <a:t>Emotion Analysis</a:t>
            </a:r>
            <a:endParaRPr>
              <a:latin typeface="Lato Black"/>
              <a:ea typeface="Lato Black"/>
              <a:cs typeface="Lato Black"/>
              <a:sym typeface="Lato Black"/>
            </a:endParaRPr>
          </a:p>
        </p:txBody>
      </p:sp>
      <p:sp>
        <p:nvSpPr>
          <p:cNvPr id="164" name="Google Shape;164;p22"/>
          <p:cNvSpPr/>
          <p:nvPr/>
        </p:nvSpPr>
        <p:spPr>
          <a:xfrm rot="5400000" flipH="1">
            <a:off x="4304956" y="3037899"/>
            <a:ext cx="177600" cy="2564700"/>
          </a:xfrm>
          <a:prstGeom prst="leftBrace">
            <a:avLst>
              <a:gd name="adj1" fmla="val 50000"/>
              <a:gd name="adj2" fmla="val 50000"/>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rot="5400000" flipH="1">
            <a:off x="1826541" y="3394749"/>
            <a:ext cx="177600" cy="1851000"/>
          </a:xfrm>
          <a:prstGeom prst="leftBrace">
            <a:avLst>
              <a:gd name="adj1" fmla="val 50000"/>
              <a:gd name="adj2" fmla="val 50000"/>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rot="5400000" flipH="1">
            <a:off x="6831258" y="3290049"/>
            <a:ext cx="177600" cy="2060400"/>
          </a:xfrm>
          <a:prstGeom prst="leftBrace">
            <a:avLst>
              <a:gd name="adj1" fmla="val 50000"/>
              <a:gd name="adj2" fmla="val 50000"/>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11</a:t>
            </a:fld>
            <a:endParaRPr/>
          </a:p>
        </p:txBody>
      </p:sp>
      <p:sp>
        <p:nvSpPr>
          <p:cNvPr id="172" name="Google Shape;172;p23"/>
          <p:cNvSpPr txBox="1"/>
          <p:nvPr/>
        </p:nvSpPr>
        <p:spPr>
          <a:xfrm>
            <a:off x="683088" y="1050975"/>
            <a:ext cx="77778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PT" sz="1100">
                <a:solidFill>
                  <a:schemeClr val="dk1"/>
                </a:solidFill>
                <a:highlight>
                  <a:srgbClr val="FFFFFF"/>
                </a:highlight>
                <a:latin typeface="Lato"/>
                <a:ea typeface="Lato"/>
                <a:cs typeface="Lato"/>
                <a:sym typeface="Lato"/>
              </a:rPr>
              <a:t>Emotion recognition services for facial, textural, and speech contents from a 2018 survey paper.</a:t>
            </a:r>
            <a:endParaRPr sz="1100">
              <a:solidFill>
                <a:schemeClr val="dk1"/>
              </a:solidFill>
              <a:highlight>
                <a:srgbClr val="FFFFFF"/>
              </a:highlight>
              <a:latin typeface="Lato"/>
              <a:ea typeface="Lato"/>
              <a:cs typeface="Lato"/>
              <a:sym typeface="Lato"/>
            </a:endParaRPr>
          </a:p>
        </p:txBody>
      </p:sp>
      <p:pic>
        <p:nvPicPr>
          <p:cNvPr id="173" name="Google Shape;173;p23"/>
          <p:cNvPicPr preferRelativeResize="0"/>
          <p:nvPr/>
        </p:nvPicPr>
        <p:blipFill>
          <a:blip r:embed="rId3">
            <a:alphaModFix/>
          </a:blip>
          <a:stretch>
            <a:fillRect/>
          </a:stretch>
        </p:blipFill>
        <p:spPr>
          <a:xfrm>
            <a:off x="626037" y="1381865"/>
            <a:ext cx="7777723" cy="2850136"/>
          </a:xfrm>
          <a:prstGeom prst="rect">
            <a:avLst/>
          </a:prstGeom>
          <a:noFill/>
          <a:ln>
            <a:noFill/>
          </a:ln>
        </p:spPr>
      </p:pic>
      <p:sp>
        <p:nvSpPr>
          <p:cNvPr id="174" name="Google Shape;174;p23"/>
          <p:cNvSpPr txBox="1">
            <a:spLocks noGrp="1"/>
          </p:cNvSpPr>
          <p:nvPr>
            <p:ph type="title"/>
          </p:nvPr>
        </p:nvSpPr>
        <p:spPr>
          <a:xfrm>
            <a:off x="266225" y="270625"/>
            <a:ext cx="8727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PT" b="1">
                <a:latin typeface="Lato"/>
                <a:ea typeface="Lato"/>
                <a:cs typeface="Lato"/>
                <a:sym typeface="Lato"/>
              </a:rPr>
              <a:t>Emotion Recognition Services</a:t>
            </a:r>
            <a:endParaRPr b="1">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12</a:t>
            </a:fld>
            <a:endParaRPr/>
          </a:p>
        </p:txBody>
      </p:sp>
      <p:sp>
        <p:nvSpPr>
          <p:cNvPr id="180" name="Google Shape;180;p24"/>
          <p:cNvSpPr txBox="1">
            <a:spLocks noGrp="1"/>
          </p:cNvSpPr>
          <p:nvPr>
            <p:ph type="title"/>
          </p:nvPr>
        </p:nvSpPr>
        <p:spPr>
          <a:xfrm>
            <a:off x="266225" y="270625"/>
            <a:ext cx="8727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PT" b="1">
                <a:latin typeface="Lato"/>
                <a:ea typeface="Lato"/>
                <a:cs typeface="Lato"/>
                <a:sym typeface="Lato"/>
              </a:rPr>
              <a:t>State-Of-The-Art Key Takeaways</a:t>
            </a:r>
            <a:endParaRPr b="1">
              <a:latin typeface="Lato"/>
              <a:ea typeface="Lato"/>
              <a:cs typeface="Lato"/>
              <a:sym typeface="Lato"/>
            </a:endParaRPr>
          </a:p>
        </p:txBody>
      </p:sp>
      <p:sp>
        <p:nvSpPr>
          <p:cNvPr id="181" name="Google Shape;181;p24"/>
          <p:cNvSpPr txBox="1"/>
          <p:nvPr/>
        </p:nvSpPr>
        <p:spPr>
          <a:xfrm>
            <a:off x="266225" y="1080175"/>
            <a:ext cx="8518825" cy="29184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SzPts val="1200"/>
              <a:buFont typeface="Lato"/>
              <a:buChar char="➔"/>
            </a:pPr>
            <a:r>
              <a:rPr lang="pt-PT" sz="1200" dirty="0" err="1">
                <a:latin typeface="Lato"/>
                <a:ea typeface="Lato"/>
                <a:cs typeface="Lato"/>
                <a:sym typeface="Lato"/>
              </a:rPr>
              <a:t>Selecting</a:t>
            </a:r>
            <a:r>
              <a:rPr lang="pt-PT" sz="1200" dirty="0">
                <a:latin typeface="Lato"/>
                <a:ea typeface="Lato"/>
                <a:cs typeface="Lato"/>
                <a:sym typeface="Lato"/>
              </a:rPr>
              <a:t> a </a:t>
            </a:r>
            <a:r>
              <a:rPr lang="pt-PT" sz="1200" dirty="0" err="1">
                <a:latin typeface="Lato"/>
                <a:ea typeface="Lato"/>
                <a:cs typeface="Lato"/>
                <a:sym typeface="Lato"/>
              </a:rPr>
              <a:t>a</a:t>
            </a:r>
            <a:r>
              <a:rPr lang="pt-PT" sz="1200" dirty="0">
                <a:latin typeface="Lato"/>
                <a:ea typeface="Lato"/>
                <a:cs typeface="Lato"/>
                <a:sym typeface="Lato"/>
              </a:rPr>
              <a:t> </a:t>
            </a:r>
            <a:r>
              <a:rPr lang="pt-PT" sz="1200" b="1" dirty="0" err="1">
                <a:latin typeface="Lato"/>
                <a:ea typeface="Lato"/>
                <a:cs typeface="Lato"/>
                <a:sym typeface="Lato"/>
              </a:rPr>
              <a:t>large</a:t>
            </a:r>
            <a:r>
              <a:rPr lang="pt-PT" sz="1200" b="1" dirty="0">
                <a:latin typeface="Lato"/>
                <a:ea typeface="Lato"/>
                <a:cs typeface="Lato"/>
                <a:sym typeface="Lato"/>
              </a:rPr>
              <a:t> </a:t>
            </a:r>
            <a:r>
              <a:rPr lang="pt-PT" sz="1200" b="1" dirty="0" err="1">
                <a:latin typeface="Lato"/>
                <a:ea typeface="Lato"/>
                <a:cs typeface="Lato"/>
                <a:sym typeface="Lato"/>
              </a:rPr>
              <a:t>and</a:t>
            </a:r>
            <a:r>
              <a:rPr lang="pt-PT" sz="1200" b="1" dirty="0">
                <a:latin typeface="Lato"/>
                <a:ea typeface="Lato"/>
                <a:cs typeface="Lato"/>
                <a:sym typeface="Lato"/>
              </a:rPr>
              <a:t> </a:t>
            </a:r>
            <a:r>
              <a:rPr lang="pt-PT" sz="1200" b="1" dirty="0" err="1">
                <a:latin typeface="Lato"/>
                <a:ea typeface="Lato"/>
                <a:cs typeface="Lato"/>
                <a:sym typeface="Lato"/>
              </a:rPr>
              <a:t>diverse</a:t>
            </a:r>
            <a:r>
              <a:rPr lang="pt-PT" sz="1200" b="1" dirty="0">
                <a:latin typeface="Lato"/>
                <a:ea typeface="Lato"/>
                <a:cs typeface="Lato"/>
                <a:sym typeface="Lato"/>
              </a:rPr>
              <a:t> </a:t>
            </a:r>
            <a:r>
              <a:rPr lang="pt-PT" sz="1200" b="1" dirty="0" err="1">
                <a:latin typeface="Lato"/>
                <a:ea typeface="Lato"/>
                <a:cs typeface="Lato"/>
                <a:sym typeface="Lato"/>
              </a:rPr>
              <a:t>emotional</a:t>
            </a:r>
            <a:r>
              <a:rPr lang="pt-PT" sz="1200" b="1" dirty="0">
                <a:latin typeface="Lato"/>
                <a:ea typeface="Lato"/>
                <a:cs typeface="Lato"/>
                <a:sym typeface="Lato"/>
              </a:rPr>
              <a:t> corpus</a:t>
            </a:r>
            <a:r>
              <a:rPr lang="pt-PT" sz="1200" dirty="0">
                <a:latin typeface="Lato"/>
                <a:ea typeface="Lato"/>
                <a:cs typeface="Lato"/>
                <a:sym typeface="Lato"/>
              </a:rPr>
              <a:t> must </a:t>
            </a:r>
            <a:r>
              <a:rPr lang="pt-PT" sz="1200" dirty="0" err="1">
                <a:latin typeface="Lato"/>
                <a:ea typeface="Lato"/>
                <a:cs typeface="Lato"/>
                <a:sym typeface="Lato"/>
              </a:rPr>
              <a:t>be</a:t>
            </a:r>
            <a:r>
              <a:rPr lang="pt-PT" sz="1200" dirty="0">
                <a:latin typeface="Lato"/>
                <a:ea typeface="Lato"/>
                <a:cs typeface="Lato"/>
                <a:sym typeface="Lato"/>
              </a:rPr>
              <a:t> </a:t>
            </a:r>
            <a:r>
              <a:rPr lang="pt-PT" sz="1200" dirty="0" err="1">
                <a:latin typeface="Lato"/>
                <a:ea typeface="Lato"/>
                <a:cs typeface="Lato"/>
                <a:sym typeface="Lato"/>
              </a:rPr>
              <a:t>performed</a:t>
            </a:r>
            <a:r>
              <a:rPr lang="pt-PT" sz="1200" dirty="0">
                <a:latin typeface="Lato"/>
                <a:ea typeface="Lato"/>
                <a:cs typeface="Lato"/>
                <a:sym typeface="Lato"/>
              </a:rPr>
              <a:t> </a:t>
            </a:r>
            <a:r>
              <a:rPr lang="pt-PT" sz="1200" dirty="0" err="1">
                <a:latin typeface="Lato"/>
                <a:ea typeface="Lato"/>
                <a:cs typeface="Lato"/>
                <a:sym typeface="Lato"/>
              </a:rPr>
              <a:t>carefully</a:t>
            </a:r>
            <a:r>
              <a:rPr lang="pt-PT" sz="1200" dirty="0">
                <a:latin typeface="Lato"/>
                <a:ea typeface="Lato"/>
                <a:cs typeface="Lato"/>
                <a:sym typeface="Lato"/>
              </a:rPr>
              <a:t> </a:t>
            </a:r>
            <a:r>
              <a:rPr lang="pt-PT" sz="1200" dirty="0">
                <a:solidFill>
                  <a:schemeClr val="dk1"/>
                </a:solidFill>
                <a:latin typeface="Lato"/>
                <a:ea typeface="Lato"/>
                <a:cs typeface="Lato"/>
                <a:sym typeface="Lato"/>
              </a:rPr>
              <a:t>to </a:t>
            </a:r>
            <a:r>
              <a:rPr lang="pt-PT" sz="1200" dirty="0" err="1">
                <a:solidFill>
                  <a:schemeClr val="dk1"/>
                </a:solidFill>
                <a:latin typeface="Lato"/>
                <a:ea typeface="Lato"/>
                <a:cs typeface="Lato"/>
                <a:sym typeface="Lato"/>
              </a:rPr>
              <a:t>fit</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the</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system</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needs</a:t>
            </a:r>
            <a:r>
              <a:rPr lang="pt-PT" sz="1200" dirty="0">
                <a:latin typeface="Lato"/>
                <a:ea typeface="Lato"/>
                <a:cs typeface="Lato"/>
                <a:sym typeface="Lato"/>
              </a:rPr>
              <a:t>.</a:t>
            </a:r>
            <a:endParaRPr sz="1200" dirty="0">
              <a:latin typeface="Lato"/>
              <a:ea typeface="Lato"/>
              <a:cs typeface="Lato"/>
              <a:sym typeface="Lato"/>
            </a:endParaRPr>
          </a:p>
          <a:p>
            <a:pPr marL="0" lvl="0" indent="0" algn="l" rtl="0">
              <a:lnSpc>
                <a:spcPct val="115000"/>
              </a:lnSpc>
              <a:spcBef>
                <a:spcPts val="0"/>
              </a:spcBef>
              <a:spcAft>
                <a:spcPts val="0"/>
              </a:spcAft>
              <a:buNone/>
            </a:pPr>
            <a:endParaRPr sz="1200" dirty="0">
              <a:latin typeface="Lato"/>
              <a:ea typeface="Lato"/>
              <a:cs typeface="Lato"/>
              <a:sym typeface="Lato"/>
            </a:endParaRPr>
          </a:p>
          <a:p>
            <a:pPr marL="457200" lvl="0" indent="-304800" algn="l" rtl="0">
              <a:lnSpc>
                <a:spcPct val="115000"/>
              </a:lnSpc>
              <a:spcBef>
                <a:spcPts val="0"/>
              </a:spcBef>
              <a:spcAft>
                <a:spcPts val="0"/>
              </a:spcAft>
              <a:buSzPts val="1200"/>
              <a:buFont typeface="Lato"/>
              <a:buChar char="➔"/>
            </a:pPr>
            <a:r>
              <a:rPr lang="pt-PT" sz="1200" b="1" dirty="0" err="1">
                <a:latin typeface="Lato"/>
                <a:ea typeface="Lato"/>
                <a:cs typeface="Lato"/>
                <a:sym typeface="Lato"/>
              </a:rPr>
              <a:t>Audio</a:t>
            </a:r>
            <a:r>
              <a:rPr lang="pt-PT" sz="1200" b="1" dirty="0">
                <a:latin typeface="Lato"/>
                <a:ea typeface="Lato"/>
                <a:cs typeface="Lato"/>
                <a:sym typeface="Lato"/>
              </a:rPr>
              <a:t> </a:t>
            </a:r>
            <a:r>
              <a:rPr lang="pt-PT" sz="1200" b="1" dirty="0" err="1">
                <a:latin typeface="Lato"/>
                <a:ea typeface="Lato"/>
                <a:cs typeface="Lato"/>
                <a:sym typeface="Lato"/>
              </a:rPr>
              <a:t>feature</a:t>
            </a:r>
            <a:r>
              <a:rPr lang="pt-PT" sz="1200" b="1" dirty="0">
                <a:latin typeface="Lato"/>
                <a:ea typeface="Lato"/>
                <a:cs typeface="Lato"/>
                <a:sym typeface="Lato"/>
              </a:rPr>
              <a:t> </a:t>
            </a:r>
            <a:r>
              <a:rPr lang="pt-PT" sz="1200" b="1" dirty="0" err="1">
                <a:latin typeface="Lato"/>
                <a:ea typeface="Lato"/>
                <a:cs typeface="Lato"/>
                <a:sym typeface="Lato"/>
              </a:rPr>
              <a:t>engineering</a:t>
            </a:r>
            <a:r>
              <a:rPr lang="pt-PT" sz="1200" dirty="0">
                <a:latin typeface="Lato"/>
                <a:ea typeface="Lato"/>
                <a:cs typeface="Lato"/>
                <a:sym typeface="Lato"/>
              </a:rPr>
              <a:t> </a:t>
            </a:r>
            <a:r>
              <a:rPr lang="pt-PT" sz="1200" dirty="0" err="1">
                <a:latin typeface="Lato"/>
                <a:ea typeface="Lato"/>
                <a:cs typeface="Lato"/>
                <a:sym typeface="Lato"/>
              </a:rPr>
              <a:t>is</a:t>
            </a:r>
            <a:r>
              <a:rPr lang="pt-PT" sz="1200" dirty="0">
                <a:latin typeface="Lato"/>
                <a:ea typeface="Lato"/>
                <a:cs typeface="Lato"/>
                <a:sym typeface="Lato"/>
              </a:rPr>
              <a:t> a </a:t>
            </a:r>
            <a:r>
              <a:rPr lang="pt-PT" sz="1200" dirty="0" err="1">
                <a:latin typeface="Lato"/>
                <a:ea typeface="Lato"/>
                <a:cs typeface="Lato"/>
                <a:sym typeface="Lato"/>
              </a:rPr>
              <a:t>critical</a:t>
            </a:r>
            <a:r>
              <a:rPr lang="pt-PT" sz="1200" dirty="0">
                <a:latin typeface="Lato"/>
                <a:ea typeface="Lato"/>
                <a:cs typeface="Lato"/>
                <a:sym typeface="Lato"/>
              </a:rPr>
              <a:t> for SER </a:t>
            </a:r>
            <a:r>
              <a:rPr lang="pt-PT" sz="1200" dirty="0" err="1">
                <a:latin typeface="Lato"/>
                <a:ea typeface="Lato"/>
                <a:cs typeface="Lato"/>
                <a:sym typeface="Lato"/>
              </a:rPr>
              <a:t>due</a:t>
            </a:r>
            <a:r>
              <a:rPr lang="pt-PT" sz="1200" dirty="0">
                <a:latin typeface="Lato"/>
                <a:ea typeface="Lato"/>
                <a:cs typeface="Lato"/>
                <a:sym typeface="Lato"/>
              </a:rPr>
              <a:t> to </a:t>
            </a:r>
            <a:r>
              <a:rPr lang="pt-PT" sz="1200" dirty="0" err="1">
                <a:latin typeface="Lato"/>
                <a:ea typeface="Lato"/>
                <a:cs typeface="Lato"/>
                <a:sym typeface="Lato"/>
              </a:rPr>
              <a:t>the</a:t>
            </a:r>
            <a:r>
              <a:rPr lang="pt-PT" sz="1200" dirty="0">
                <a:latin typeface="Lato"/>
                <a:ea typeface="Lato"/>
                <a:cs typeface="Lato"/>
                <a:sym typeface="Lato"/>
              </a:rPr>
              <a:t> </a:t>
            </a:r>
            <a:r>
              <a:rPr lang="pt-PT" sz="1200" b="1" dirty="0" err="1">
                <a:latin typeface="Lato"/>
                <a:ea typeface="Lato"/>
                <a:cs typeface="Lato"/>
                <a:sym typeface="Lato"/>
              </a:rPr>
              <a:t>large</a:t>
            </a:r>
            <a:r>
              <a:rPr lang="pt-PT" sz="1200" b="1" dirty="0">
                <a:latin typeface="Lato"/>
                <a:ea typeface="Lato"/>
                <a:cs typeface="Lato"/>
                <a:sym typeface="Lato"/>
              </a:rPr>
              <a:t> </a:t>
            </a:r>
            <a:r>
              <a:rPr lang="pt-PT" sz="1200" b="1" dirty="0" err="1">
                <a:latin typeface="Lato"/>
                <a:ea typeface="Lato"/>
                <a:cs typeface="Lato"/>
                <a:sym typeface="Lato"/>
              </a:rPr>
              <a:t>variety</a:t>
            </a:r>
            <a:r>
              <a:rPr lang="pt-PT" sz="1200" b="1" dirty="0">
                <a:latin typeface="Lato"/>
                <a:ea typeface="Lato"/>
                <a:cs typeface="Lato"/>
                <a:sym typeface="Lato"/>
              </a:rPr>
              <a:t> </a:t>
            </a:r>
            <a:r>
              <a:rPr lang="pt-PT" sz="1200" b="1" dirty="0" err="1">
                <a:latin typeface="Lato"/>
                <a:ea typeface="Lato"/>
                <a:cs typeface="Lato"/>
                <a:sym typeface="Lato"/>
              </a:rPr>
              <a:t>of</a:t>
            </a:r>
            <a:r>
              <a:rPr lang="pt-PT" sz="1200" b="1" dirty="0">
                <a:latin typeface="Lato"/>
                <a:ea typeface="Lato"/>
                <a:cs typeface="Lato"/>
                <a:sym typeface="Lato"/>
              </a:rPr>
              <a:t> </a:t>
            </a:r>
            <a:r>
              <a:rPr lang="pt-PT" sz="1200" b="1" dirty="0" err="1">
                <a:latin typeface="Lato"/>
                <a:ea typeface="Lato"/>
                <a:cs typeface="Lato"/>
                <a:sym typeface="Lato"/>
              </a:rPr>
              <a:t>features</a:t>
            </a:r>
            <a:r>
              <a:rPr lang="pt-PT" sz="1200" dirty="0">
                <a:latin typeface="Lato"/>
                <a:ea typeface="Lato"/>
                <a:cs typeface="Lato"/>
                <a:sym typeface="Lato"/>
              </a:rPr>
              <a:t> </a:t>
            </a:r>
            <a:r>
              <a:rPr lang="pt-PT" sz="1200" dirty="0" err="1">
                <a:latin typeface="Lato"/>
                <a:ea typeface="Lato"/>
                <a:cs typeface="Lato"/>
                <a:sym typeface="Lato"/>
              </a:rPr>
              <a:t>and</a:t>
            </a:r>
            <a:r>
              <a:rPr lang="pt-PT" sz="1200" dirty="0">
                <a:latin typeface="Lato"/>
                <a:ea typeface="Lato"/>
                <a:cs typeface="Lato"/>
                <a:sym typeface="Lato"/>
              </a:rPr>
              <a:t> </a:t>
            </a:r>
            <a:r>
              <a:rPr lang="pt-PT" sz="1200" dirty="0" err="1">
                <a:latin typeface="Lato"/>
                <a:ea typeface="Lato"/>
                <a:cs typeface="Lato"/>
                <a:sym typeface="Lato"/>
              </a:rPr>
              <a:t>the</a:t>
            </a:r>
            <a:r>
              <a:rPr lang="pt-PT" sz="1200" dirty="0">
                <a:latin typeface="Lato"/>
                <a:ea typeface="Lato"/>
                <a:cs typeface="Lato"/>
                <a:sym typeface="Lato"/>
              </a:rPr>
              <a:t> </a:t>
            </a:r>
            <a:r>
              <a:rPr lang="pt-PT" sz="1200" dirty="0" err="1">
                <a:latin typeface="Lato"/>
                <a:ea typeface="Lato"/>
                <a:cs typeface="Lato"/>
                <a:sym typeface="Lato"/>
              </a:rPr>
              <a:t>need</a:t>
            </a:r>
            <a:r>
              <a:rPr lang="pt-PT" sz="1200" dirty="0">
                <a:latin typeface="Lato"/>
                <a:ea typeface="Lato"/>
                <a:cs typeface="Lato"/>
                <a:sym typeface="Lato"/>
              </a:rPr>
              <a:t> to </a:t>
            </a:r>
            <a:r>
              <a:rPr lang="pt-PT" sz="1200" b="1" dirty="0" err="1">
                <a:latin typeface="Lato"/>
                <a:ea typeface="Lato"/>
                <a:cs typeface="Lato"/>
                <a:sym typeface="Lato"/>
              </a:rPr>
              <a:t>reduce</a:t>
            </a:r>
            <a:r>
              <a:rPr lang="pt-PT" sz="1200" b="1" dirty="0">
                <a:latin typeface="Lato"/>
                <a:ea typeface="Lato"/>
                <a:cs typeface="Lato"/>
                <a:sym typeface="Lato"/>
              </a:rPr>
              <a:t> </a:t>
            </a:r>
            <a:r>
              <a:rPr lang="pt-PT" sz="1200" dirty="0" err="1">
                <a:latin typeface="Lato"/>
                <a:ea typeface="Lato"/>
                <a:cs typeface="Lato"/>
                <a:sym typeface="Lato"/>
              </a:rPr>
              <a:t>them</a:t>
            </a:r>
            <a:r>
              <a:rPr lang="pt-PT" sz="1200" dirty="0">
                <a:latin typeface="Lato"/>
                <a:ea typeface="Lato"/>
                <a:cs typeface="Lato"/>
                <a:sym typeface="Lato"/>
              </a:rPr>
              <a:t>.</a:t>
            </a:r>
            <a:endParaRPr sz="1200" dirty="0">
              <a:latin typeface="Lato"/>
              <a:ea typeface="Lato"/>
              <a:cs typeface="Lato"/>
              <a:sym typeface="Lato"/>
            </a:endParaRPr>
          </a:p>
          <a:p>
            <a:pPr marL="0" lvl="0" indent="0" algn="l" rtl="0">
              <a:lnSpc>
                <a:spcPct val="115000"/>
              </a:lnSpc>
              <a:spcBef>
                <a:spcPts val="0"/>
              </a:spcBef>
              <a:spcAft>
                <a:spcPts val="0"/>
              </a:spcAft>
              <a:buNone/>
            </a:pPr>
            <a:endParaRPr sz="1200" dirty="0">
              <a:latin typeface="Lato"/>
              <a:ea typeface="Lato"/>
              <a:cs typeface="Lato"/>
              <a:sym typeface="Lato"/>
            </a:endParaRPr>
          </a:p>
          <a:p>
            <a:pPr marL="457200" lvl="0" indent="-304800" algn="l" rtl="0">
              <a:lnSpc>
                <a:spcPct val="115000"/>
              </a:lnSpc>
              <a:spcBef>
                <a:spcPts val="0"/>
              </a:spcBef>
              <a:spcAft>
                <a:spcPts val="0"/>
              </a:spcAft>
              <a:buSzPts val="1200"/>
              <a:buFont typeface="Lato"/>
              <a:buChar char="➔"/>
            </a:pPr>
            <a:r>
              <a:rPr lang="pt-PT" sz="1200" dirty="0" err="1">
                <a:latin typeface="Lato"/>
                <a:ea typeface="Lato"/>
                <a:cs typeface="Lato"/>
                <a:sym typeface="Lato"/>
              </a:rPr>
              <a:t>Traditional</a:t>
            </a:r>
            <a:r>
              <a:rPr lang="pt-PT" sz="1200" dirty="0">
                <a:latin typeface="Lato"/>
                <a:ea typeface="Lato"/>
                <a:cs typeface="Lato"/>
                <a:sym typeface="Lato"/>
              </a:rPr>
              <a:t> </a:t>
            </a:r>
            <a:r>
              <a:rPr lang="pt-PT" sz="1200" dirty="0" err="1">
                <a:latin typeface="Lato"/>
                <a:ea typeface="Lato"/>
                <a:cs typeface="Lato"/>
                <a:sym typeface="Lato"/>
              </a:rPr>
              <a:t>feature-based</a:t>
            </a:r>
            <a:r>
              <a:rPr lang="pt-PT" sz="1200" dirty="0">
                <a:latin typeface="Lato"/>
                <a:ea typeface="Lato"/>
                <a:cs typeface="Lato"/>
                <a:sym typeface="Lato"/>
              </a:rPr>
              <a:t> </a:t>
            </a:r>
            <a:r>
              <a:rPr lang="pt-PT" sz="1200" dirty="0" err="1">
                <a:latin typeface="Lato"/>
                <a:ea typeface="Lato"/>
                <a:cs typeface="Lato"/>
                <a:sym typeface="Lato"/>
              </a:rPr>
              <a:t>approaches</a:t>
            </a:r>
            <a:r>
              <a:rPr lang="pt-PT" sz="1200" dirty="0">
                <a:latin typeface="Lato"/>
                <a:ea typeface="Lato"/>
                <a:cs typeface="Lato"/>
                <a:sym typeface="Lato"/>
              </a:rPr>
              <a:t> use more </a:t>
            </a:r>
            <a:r>
              <a:rPr lang="pt-PT" sz="1200" b="1" dirty="0" err="1">
                <a:latin typeface="Lato"/>
                <a:ea typeface="Lato"/>
                <a:cs typeface="Lato"/>
                <a:sym typeface="Lato"/>
              </a:rPr>
              <a:t>classical</a:t>
            </a:r>
            <a:r>
              <a:rPr lang="pt-PT" sz="1200" b="1" dirty="0">
                <a:latin typeface="Lato"/>
                <a:ea typeface="Lato"/>
                <a:cs typeface="Lato"/>
                <a:sym typeface="Lato"/>
              </a:rPr>
              <a:t> </a:t>
            </a:r>
            <a:r>
              <a:rPr lang="pt-PT" sz="1200" b="1" dirty="0" err="1">
                <a:latin typeface="Lato"/>
                <a:ea typeface="Lato"/>
                <a:cs typeface="Lato"/>
                <a:sym typeface="Lato"/>
              </a:rPr>
              <a:t>models</a:t>
            </a:r>
            <a:r>
              <a:rPr lang="pt-PT" sz="1200" b="1" dirty="0">
                <a:latin typeface="Lato"/>
                <a:ea typeface="Lato"/>
                <a:cs typeface="Lato"/>
                <a:sym typeface="Lato"/>
              </a:rPr>
              <a:t> </a:t>
            </a:r>
            <a:r>
              <a:rPr lang="pt-PT" sz="1200" dirty="0" err="1">
                <a:latin typeface="Lato"/>
                <a:ea typeface="Lato"/>
                <a:cs typeface="Lato"/>
                <a:sym typeface="Lato"/>
              </a:rPr>
              <a:t>and</a:t>
            </a:r>
            <a:r>
              <a:rPr lang="pt-PT" sz="1200" dirty="0">
                <a:latin typeface="Lato"/>
                <a:ea typeface="Lato"/>
                <a:cs typeface="Lato"/>
                <a:sym typeface="Lato"/>
              </a:rPr>
              <a:t> </a:t>
            </a:r>
            <a:r>
              <a:rPr lang="pt-PT" sz="1200" dirty="0" err="1">
                <a:latin typeface="Lato"/>
                <a:ea typeface="Lato"/>
                <a:cs typeface="Lato"/>
                <a:sym typeface="Lato"/>
              </a:rPr>
              <a:t>focus</a:t>
            </a:r>
            <a:r>
              <a:rPr lang="pt-PT" sz="1200" dirty="0">
                <a:latin typeface="Lato"/>
                <a:ea typeface="Lato"/>
                <a:cs typeface="Lato"/>
                <a:sym typeface="Lato"/>
              </a:rPr>
              <a:t> </a:t>
            </a:r>
            <a:r>
              <a:rPr lang="pt-PT" sz="1200" dirty="0" err="1">
                <a:latin typeface="Lato"/>
                <a:ea typeface="Lato"/>
                <a:cs typeface="Lato"/>
                <a:sym typeface="Lato"/>
              </a:rPr>
              <a:t>mainly</a:t>
            </a:r>
            <a:r>
              <a:rPr lang="pt-PT" sz="1200" dirty="0">
                <a:latin typeface="Lato"/>
                <a:ea typeface="Lato"/>
                <a:cs typeface="Lato"/>
                <a:sym typeface="Lato"/>
              </a:rPr>
              <a:t> </a:t>
            </a:r>
            <a:r>
              <a:rPr lang="pt-PT" sz="1200" dirty="0" err="1">
                <a:latin typeface="Lato"/>
                <a:ea typeface="Lato"/>
                <a:cs typeface="Lato"/>
                <a:sym typeface="Lato"/>
              </a:rPr>
              <a:t>on</a:t>
            </a:r>
            <a:r>
              <a:rPr lang="pt-PT" sz="1200" dirty="0">
                <a:latin typeface="Lato"/>
                <a:ea typeface="Lato"/>
                <a:cs typeface="Lato"/>
                <a:sym typeface="Lato"/>
              </a:rPr>
              <a:t> </a:t>
            </a:r>
            <a:r>
              <a:rPr lang="pt-PT" sz="1200" dirty="0" err="1">
                <a:latin typeface="Lato"/>
                <a:ea typeface="Lato"/>
                <a:cs typeface="Lato"/>
                <a:sym typeface="Lato"/>
              </a:rPr>
              <a:t>the</a:t>
            </a:r>
            <a:r>
              <a:rPr lang="pt-PT" sz="1200" dirty="0">
                <a:latin typeface="Lato"/>
                <a:ea typeface="Lato"/>
                <a:cs typeface="Lato"/>
                <a:sym typeface="Lato"/>
              </a:rPr>
              <a:t> </a:t>
            </a:r>
            <a:r>
              <a:rPr lang="pt-PT" sz="1200" b="1" dirty="0" err="1">
                <a:latin typeface="Lato"/>
                <a:ea typeface="Lato"/>
                <a:cs typeface="Lato"/>
                <a:sym typeface="Lato"/>
              </a:rPr>
              <a:t>feature</a:t>
            </a:r>
            <a:r>
              <a:rPr lang="pt-PT" sz="1200" b="1" dirty="0">
                <a:latin typeface="Lato"/>
                <a:ea typeface="Lato"/>
                <a:cs typeface="Lato"/>
                <a:sym typeface="Lato"/>
              </a:rPr>
              <a:t> </a:t>
            </a:r>
            <a:r>
              <a:rPr lang="pt-PT" sz="1200" b="1" dirty="0" err="1">
                <a:latin typeface="Lato"/>
                <a:ea typeface="Lato"/>
                <a:cs typeface="Lato"/>
                <a:sym typeface="Lato"/>
              </a:rPr>
              <a:t>selection</a:t>
            </a:r>
            <a:r>
              <a:rPr lang="pt-PT" sz="1200" b="1" dirty="0">
                <a:latin typeface="Lato"/>
                <a:ea typeface="Lato"/>
                <a:cs typeface="Lato"/>
                <a:sym typeface="Lato"/>
              </a:rPr>
              <a:t> </a:t>
            </a:r>
            <a:r>
              <a:rPr lang="pt-PT" sz="1200" dirty="0" err="1">
                <a:latin typeface="Lato"/>
                <a:ea typeface="Lato"/>
                <a:cs typeface="Lato"/>
                <a:sym typeface="Lato"/>
              </a:rPr>
              <a:t>methods</a:t>
            </a:r>
            <a:r>
              <a:rPr lang="pt-PT" sz="1200" dirty="0">
                <a:latin typeface="Lato"/>
                <a:ea typeface="Lato"/>
                <a:cs typeface="Lato"/>
                <a:sym typeface="Lato"/>
              </a:rPr>
              <a:t>.</a:t>
            </a:r>
            <a:endParaRPr sz="1200" dirty="0">
              <a:latin typeface="Lato"/>
              <a:ea typeface="Lato"/>
              <a:cs typeface="Lato"/>
              <a:sym typeface="Lato"/>
            </a:endParaRPr>
          </a:p>
          <a:p>
            <a:pPr marL="0" lvl="0" indent="0" algn="l" rtl="0">
              <a:lnSpc>
                <a:spcPct val="115000"/>
              </a:lnSpc>
              <a:spcBef>
                <a:spcPts val="0"/>
              </a:spcBef>
              <a:spcAft>
                <a:spcPts val="0"/>
              </a:spcAft>
              <a:buNone/>
            </a:pPr>
            <a:endParaRPr sz="1200" dirty="0">
              <a:latin typeface="Lato"/>
              <a:ea typeface="Lato"/>
              <a:cs typeface="Lato"/>
              <a:sym typeface="Lato"/>
            </a:endParaRPr>
          </a:p>
          <a:p>
            <a:pPr marL="457200" lvl="0" indent="-304800" algn="l" rtl="0">
              <a:lnSpc>
                <a:spcPct val="115000"/>
              </a:lnSpc>
              <a:spcBef>
                <a:spcPts val="0"/>
              </a:spcBef>
              <a:spcAft>
                <a:spcPts val="0"/>
              </a:spcAft>
              <a:buClr>
                <a:schemeClr val="dk1"/>
              </a:buClr>
              <a:buSzPts val="1200"/>
              <a:buFont typeface="Lato"/>
              <a:buChar char="➔"/>
            </a:pPr>
            <a:r>
              <a:rPr lang="pt-PT" sz="1200" b="1" dirty="0">
                <a:solidFill>
                  <a:schemeClr val="dk1"/>
                </a:solidFill>
                <a:latin typeface="Lato"/>
                <a:ea typeface="Lato"/>
                <a:cs typeface="Lato"/>
                <a:sym typeface="Lato"/>
              </a:rPr>
              <a:t>DL</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strategies</a:t>
            </a:r>
            <a:r>
              <a:rPr lang="pt-PT" sz="1200" dirty="0">
                <a:solidFill>
                  <a:schemeClr val="dk1"/>
                </a:solidFill>
                <a:latin typeface="Lato"/>
                <a:ea typeface="Lato"/>
                <a:cs typeface="Lato"/>
                <a:sym typeface="Lato"/>
              </a:rPr>
              <a:t> are </a:t>
            </a:r>
            <a:r>
              <a:rPr lang="pt-PT" sz="1200" dirty="0" err="1">
                <a:solidFill>
                  <a:schemeClr val="dk1"/>
                </a:solidFill>
                <a:latin typeface="Lato"/>
                <a:ea typeface="Lato"/>
                <a:cs typeface="Lato"/>
                <a:sym typeface="Lato"/>
              </a:rPr>
              <a:t>on</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the</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rise</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and</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have</a:t>
            </a:r>
            <a:r>
              <a:rPr lang="pt-PT" sz="1200" dirty="0">
                <a:solidFill>
                  <a:schemeClr val="dk1"/>
                </a:solidFill>
                <a:latin typeface="Lato"/>
                <a:ea typeface="Lato"/>
                <a:cs typeface="Lato"/>
                <a:sym typeface="Lato"/>
              </a:rPr>
              <a:t>, in general, </a:t>
            </a:r>
            <a:r>
              <a:rPr lang="pt-PT" sz="1200" b="1" dirty="0" err="1">
                <a:solidFill>
                  <a:schemeClr val="dk1"/>
                </a:solidFill>
                <a:latin typeface="Lato"/>
                <a:ea typeface="Lato"/>
                <a:cs typeface="Lato"/>
                <a:sym typeface="Lato"/>
              </a:rPr>
              <a:t>outperformed</a:t>
            </a:r>
            <a:r>
              <a:rPr lang="pt-PT" sz="1200" b="1"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the</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traditional</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feature-based</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approach</a:t>
            </a:r>
            <a:r>
              <a:rPr lang="pt-PT" sz="1200" dirty="0">
                <a:solidFill>
                  <a:schemeClr val="dk1"/>
                </a:solidFill>
                <a:latin typeface="Lato"/>
                <a:ea typeface="Lato"/>
                <a:cs typeface="Lato"/>
                <a:sym typeface="Lato"/>
              </a:rPr>
              <a:t>.</a:t>
            </a:r>
            <a:endParaRPr sz="1200" dirty="0">
              <a:solidFill>
                <a:schemeClr val="dk1"/>
              </a:solidFill>
              <a:latin typeface="Lato"/>
              <a:ea typeface="Lato"/>
              <a:cs typeface="Lato"/>
              <a:sym typeface="Lato"/>
            </a:endParaRPr>
          </a:p>
          <a:p>
            <a:pPr marL="0" lvl="0" indent="0" algn="l" rtl="0">
              <a:lnSpc>
                <a:spcPct val="115000"/>
              </a:lnSpc>
              <a:spcBef>
                <a:spcPts val="0"/>
              </a:spcBef>
              <a:spcAft>
                <a:spcPts val="0"/>
              </a:spcAft>
              <a:buNone/>
            </a:pPr>
            <a:endParaRPr sz="1200" dirty="0">
              <a:solidFill>
                <a:schemeClr val="dk1"/>
              </a:solidFill>
              <a:latin typeface="Lato"/>
              <a:ea typeface="Lato"/>
              <a:cs typeface="Lato"/>
              <a:sym typeface="Lato"/>
            </a:endParaRPr>
          </a:p>
          <a:p>
            <a:pPr marL="457200" lvl="0" indent="-304800" algn="l" rtl="0">
              <a:lnSpc>
                <a:spcPct val="115000"/>
              </a:lnSpc>
              <a:spcBef>
                <a:spcPts val="0"/>
              </a:spcBef>
              <a:spcAft>
                <a:spcPts val="0"/>
              </a:spcAft>
              <a:buClr>
                <a:schemeClr val="dk1"/>
              </a:buClr>
              <a:buSzPts val="1200"/>
              <a:buFont typeface="Lato"/>
              <a:buChar char="➔"/>
            </a:pPr>
            <a:r>
              <a:rPr lang="pt-PT" sz="1200" dirty="0" err="1">
                <a:solidFill>
                  <a:schemeClr val="dk1"/>
                </a:solidFill>
                <a:latin typeface="Lato"/>
                <a:ea typeface="Lato"/>
                <a:cs typeface="Lato"/>
                <a:sym typeface="Lato"/>
              </a:rPr>
              <a:t>Current</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solutions</a:t>
            </a:r>
            <a:r>
              <a:rPr lang="pt-PT" sz="1200" dirty="0">
                <a:solidFill>
                  <a:schemeClr val="dk1"/>
                </a:solidFill>
                <a:latin typeface="Lato"/>
                <a:ea typeface="Lato"/>
                <a:cs typeface="Lato"/>
                <a:sym typeface="Lato"/>
              </a:rPr>
              <a:t> in </a:t>
            </a:r>
            <a:r>
              <a:rPr lang="pt-PT" sz="1200" dirty="0" err="1">
                <a:solidFill>
                  <a:schemeClr val="dk1"/>
                </a:solidFill>
                <a:latin typeface="Lato"/>
                <a:ea typeface="Lato"/>
                <a:cs typeface="Lato"/>
                <a:sym typeface="Lato"/>
              </a:rPr>
              <a:t>the</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market</a:t>
            </a:r>
            <a:r>
              <a:rPr lang="pt-PT" sz="1200" dirty="0">
                <a:solidFill>
                  <a:schemeClr val="dk1"/>
                </a:solidFill>
                <a:latin typeface="Lato"/>
                <a:ea typeface="Lato"/>
                <a:cs typeface="Lato"/>
                <a:sym typeface="Lato"/>
              </a:rPr>
              <a:t> are </a:t>
            </a:r>
            <a:r>
              <a:rPr lang="pt-PT" sz="1200" dirty="0" err="1">
                <a:solidFill>
                  <a:schemeClr val="dk1"/>
                </a:solidFill>
                <a:latin typeface="Lato"/>
                <a:ea typeface="Lato"/>
                <a:cs typeface="Lato"/>
                <a:sym typeface="Lato"/>
              </a:rPr>
              <a:t>taking</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advantage</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of</a:t>
            </a:r>
            <a:r>
              <a:rPr lang="pt-PT" sz="1200" dirty="0">
                <a:solidFill>
                  <a:schemeClr val="dk1"/>
                </a:solidFill>
                <a:latin typeface="Lato"/>
                <a:ea typeface="Lato"/>
                <a:cs typeface="Lato"/>
                <a:sym typeface="Lato"/>
              </a:rPr>
              <a:t> </a:t>
            </a:r>
            <a:r>
              <a:rPr lang="pt-PT" sz="1200" b="1" dirty="0" err="1">
                <a:solidFill>
                  <a:schemeClr val="dk1"/>
                </a:solidFill>
                <a:latin typeface="Lato"/>
                <a:ea typeface="Lato"/>
                <a:cs typeface="Lato"/>
                <a:sym typeface="Lato"/>
              </a:rPr>
              <a:t>multimodality</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Initially</a:t>
            </a:r>
            <a:r>
              <a:rPr lang="pt-PT" sz="1200" dirty="0">
                <a:solidFill>
                  <a:schemeClr val="dk1"/>
                </a:solidFill>
                <a:latin typeface="Lato"/>
                <a:ea typeface="Lato"/>
                <a:cs typeface="Lato"/>
                <a:sym typeface="Lato"/>
              </a:rPr>
              <a:t>, a </a:t>
            </a:r>
            <a:r>
              <a:rPr lang="pt-PT" sz="1200" dirty="0" err="1">
                <a:solidFill>
                  <a:schemeClr val="dk1"/>
                </a:solidFill>
                <a:latin typeface="Lato"/>
                <a:ea typeface="Lato"/>
                <a:cs typeface="Lato"/>
                <a:sym typeface="Lato"/>
              </a:rPr>
              <a:t>lot</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of</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services</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focused</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on</a:t>
            </a:r>
            <a:r>
              <a:rPr lang="pt-PT" sz="1200" dirty="0">
                <a:solidFill>
                  <a:schemeClr val="dk1"/>
                </a:solidFill>
                <a:latin typeface="Lato"/>
                <a:ea typeface="Lato"/>
                <a:cs typeface="Lato"/>
                <a:sym typeface="Lato"/>
              </a:rPr>
              <a:t> facial </a:t>
            </a:r>
            <a:r>
              <a:rPr lang="pt-PT" sz="1200" dirty="0" err="1">
                <a:solidFill>
                  <a:schemeClr val="dk1"/>
                </a:solidFill>
                <a:latin typeface="Lato"/>
                <a:ea typeface="Lato"/>
                <a:cs typeface="Lato"/>
                <a:sym typeface="Lato"/>
              </a:rPr>
              <a:t>expressions</a:t>
            </a:r>
            <a:r>
              <a:rPr lang="pt-PT" sz="1200" dirty="0">
                <a:solidFill>
                  <a:schemeClr val="dk1"/>
                </a:solidFill>
                <a:latin typeface="Lato"/>
                <a:ea typeface="Lato"/>
                <a:cs typeface="Lato"/>
                <a:sym typeface="Lato"/>
              </a:rPr>
              <a:t> to </a:t>
            </a:r>
            <a:r>
              <a:rPr lang="pt-PT" sz="1200" dirty="0" err="1">
                <a:solidFill>
                  <a:schemeClr val="dk1"/>
                </a:solidFill>
                <a:latin typeface="Lato"/>
                <a:ea typeface="Lato"/>
                <a:cs typeface="Lato"/>
                <a:sym typeface="Lato"/>
              </a:rPr>
              <a:t>recognize</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emotions</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but</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have</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now</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seen</a:t>
            </a:r>
            <a:r>
              <a:rPr lang="pt-PT" sz="1200" dirty="0">
                <a:solidFill>
                  <a:schemeClr val="dk1"/>
                </a:solidFill>
                <a:latin typeface="Lato"/>
                <a:ea typeface="Lato"/>
                <a:cs typeface="Lato"/>
                <a:sym typeface="Lato"/>
              </a:rPr>
              <a:t> more </a:t>
            </a:r>
            <a:r>
              <a:rPr lang="pt-PT" sz="1200" dirty="0" err="1">
                <a:solidFill>
                  <a:schemeClr val="dk1"/>
                </a:solidFill>
                <a:latin typeface="Lato"/>
                <a:ea typeface="Lato"/>
                <a:cs typeface="Lato"/>
                <a:sym typeface="Lato"/>
              </a:rPr>
              <a:t>success</a:t>
            </a:r>
            <a:r>
              <a:rPr lang="pt-PT" sz="1200" dirty="0">
                <a:solidFill>
                  <a:schemeClr val="dk1"/>
                </a:solidFill>
                <a:latin typeface="Lato"/>
                <a:ea typeface="Lato"/>
                <a:cs typeface="Lato"/>
                <a:sym typeface="Lato"/>
              </a:rPr>
              <a:t> in </a:t>
            </a:r>
            <a:r>
              <a:rPr lang="pt-PT" sz="1200" dirty="0" err="1">
                <a:solidFill>
                  <a:schemeClr val="dk1"/>
                </a:solidFill>
                <a:latin typeface="Lato"/>
                <a:ea typeface="Lato"/>
                <a:cs typeface="Lato"/>
                <a:sym typeface="Lato"/>
              </a:rPr>
              <a:t>using</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multiple</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channels</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of</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information</a:t>
            </a:r>
            <a:r>
              <a:rPr lang="pt-PT" sz="1200" dirty="0">
                <a:solidFill>
                  <a:schemeClr val="dk1"/>
                </a:solidFill>
                <a:latin typeface="Lato"/>
                <a:ea typeface="Lato"/>
                <a:cs typeface="Lato"/>
                <a:sym typeface="Lato"/>
              </a:rPr>
              <a:t>.</a:t>
            </a:r>
            <a:endParaRPr sz="1200" dirty="0">
              <a:solidFill>
                <a:schemeClr val="dk1"/>
              </a:solidFill>
              <a:latin typeface="Lato"/>
              <a:ea typeface="Lato"/>
              <a:cs typeface="Lato"/>
              <a:sym typeface="Lato"/>
            </a:endParaRPr>
          </a:p>
          <a:p>
            <a:pPr marL="0" lvl="0" indent="0" algn="l" rtl="0">
              <a:lnSpc>
                <a:spcPct val="115000"/>
              </a:lnSpc>
              <a:spcBef>
                <a:spcPts val="0"/>
              </a:spcBef>
              <a:spcAft>
                <a:spcPts val="0"/>
              </a:spcAft>
              <a:buNone/>
            </a:pPr>
            <a:endParaRPr sz="1200" dirty="0">
              <a:solidFill>
                <a:schemeClr val="dk1"/>
              </a:solidFill>
              <a:latin typeface="Lato"/>
              <a:ea typeface="Lato"/>
              <a:cs typeface="Lato"/>
              <a:sym typeface="Lato"/>
            </a:endParaRPr>
          </a:p>
          <a:p>
            <a:pPr marL="457200" lvl="0" indent="-304800" algn="l" rtl="0">
              <a:lnSpc>
                <a:spcPct val="115000"/>
              </a:lnSpc>
              <a:spcBef>
                <a:spcPts val="0"/>
              </a:spcBef>
              <a:spcAft>
                <a:spcPts val="0"/>
              </a:spcAft>
              <a:buClr>
                <a:schemeClr val="dk1"/>
              </a:buClr>
              <a:buSzPts val="1200"/>
              <a:buFont typeface="Lato"/>
              <a:buChar char="➔"/>
            </a:pPr>
            <a:r>
              <a:rPr lang="pt-PT" sz="1200" dirty="0" err="1">
                <a:solidFill>
                  <a:schemeClr val="dk1"/>
                </a:solidFill>
                <a:latin typeface="Lato"/>
                <a:ea typeface="Lato"/>
                <a:cs typeface="Lato"/>
                <a:sym typeface="Lato"/>
              </a:rPr>
              <a:t>There</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remains</a:t>
            </a:r>
            <a:r>
              <a:rPr lang="pt-PT" sz="1200" dirty="0">
                <a:solidFill>
                  <a:schemeClr val="dk1"/>
                </a:solidFill>
                <a:latin typeface="Lato"/>
                <a:ea typeface="Lato"/>
                <a:cs typeface="Lato"/>
                <a:sym typeface="Lato"/>
              </a:rPr>
              <a:t> a </a:t>
            </a:r>
            <a:r>
              <a:rPr lang="pt-PT" sz="1200" dirty="0" err="1">
                <a:solidFill>
                  <a:schemeClr val="dk1"/>
                </a:solidFill>
                <a:latin typeface="Lato"/>
                <a:ea typeface="Lato"/>
                <a:cs typeface="Lato"/>
                <a:sym typeface="Lato"/>
              </a:rPr>
              <a:t>lot</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of</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limitations</a:t>
            </a:r>
            <a:r>
              <a:rPr lang="pt-PT" sz="1200" dirty="0">
                <a:solidFill>
                  <a:schemeClr val="dk1"/>
                </a:solidFill>
                <a:latin typeface="Lato"/>
                <a:ea typeface="Lato"/>
                <a:cs typeface="Lato"/>
                <a:sym typeface="Lato"/>
              </a:rPr>
              <a:t> to </a:t>
            </a:r>
            <a:r>
              <a:rPr lang="pt-PT" sz="1200" dirty="0" err="1">
                <a:solidFill>
                  <a:schemeClr val="dk1"/>
                </a:solidFill>
                <a:latin typeface="Lato"/>
                <a:ea typeface="Lato"/>
                <a:cs typeface="Lato"/>
                <a:sym typeface="Lato"/>
              </a:rPr>
              <a:t>overcome</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and</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areas</a:t>
            </a:r>
            <a:r>
              <a:rPr lang="pt-PT" sz="1200" dirty="0">
                <a:solidFill>
                  <a:schemeClr val="dk1"/>
                </a:solidFill>
                <a:latin typeface="Lato"/>
                <a:ea typeface="Lato"/>
                <a:cs typeface="Lato"/>
                <a:sym typeface="Lato"/>
              </a:rPr>
              <a:t> to improve, e.g., </a:t>
            </a:r>
            <a:r>
              <a:rPr lang="pt-PT" sz="1200" dirty="0" err="1">
                <a:solidFill>
                  <a:schemeClr val="dk1"/>
                </a:solidFill>
                <a:latin typeface="Lato"/>
                <a:ea typeface="Lato"/>
                <a:cs typeface="Lato"/>
                <a:sym typeface="Lato"/>
              </a:rPr>
              <a:t>systems</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don’t</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adapt</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the</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weights</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given</a:t>
            </a:r>
            <a:r>
              <a:rPr lang="pt-PT" sz="1200" dirty="0">
                <a:solidFill>
                  <a:schemeClr val="dk1"/>
                </a:solidFill>
                <a:latin typeface="Lato"/>
                <a:ea typeface="Lato"/>
                <a:cs typeface="Lato"/>
                <a:sym typeface="Lato"/>
              </a:rPr>
              <a:t> to </a:t>
            </a:r>
            <a:r>
              <a:rPr lang="pt-PT" sz="1200" dirty="0" err="1">
                <a:solidFill>
                  <a:schemeClr val="dk1"/>
                </a:solidFill>
                <a:latin typeface="Lato"/>
                <a:ea typeface="Lato"/>
                <a:cs typeface="Lato"/>
                <a:sym typeface="Lato"/>
              </a:rPr>
              <a:t>each</a:t>
            </a:r>
            <a:r>
              <a:rPr lang="pt-PT" sz="1200" dirty="0">
                <a:solidFill>
                  <a:schemeClr val="dk1"/>
                </a:solidFill>
                <a:latin typeface="Lato"/>
                <a:ea typeface="Lato"/>
                <a:cs typeface="Lato"/>
                <a:sym typeface="Lato"/>
              </a:rPr>
              <a:t> input </a:t>
            </a:r>
            <a:r>
              <a:rPr lang="pt-PT" sz="1200" dirty="0" err="1">
                <a:solidFill>
                  <a:schemeClr val="dk1"/>
                </a:solidFill>
                <a:latin typeface="Lato"/>
                <a:ea typeface="Lato"/>
                <a:cs typeface="Lato"/>
                <a:sym typeface="Lato"/>
              </a:rPr>
              <a:t>channel</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accordingly</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noisy</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audio</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or</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low</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brightness</a:t>
            </a:r>
            <a:r>
              <a:rPr lang="pt-PT" sz="1200" dirty="0">
                <a:solidFill>
                  <a:schemeClr val="dk1"/>
                </a:solidFill>
                <a:latin typeface="Lato"/>
                <a:ea typeface="Lato"/>
                <a:cs typeface="Lato"/>
                <a:sym typeface="Lato"/>
              </a:rPr>
              <a:t>), research for real-time </a:t>
            </a:r>
            <a:r>
              <a:rPr lang="pt-PT" sz="1200" dirty="0" err="1">
                <a:solidFill>
                  <a:schemeClr val="dk1"/>
                </a:solidFill>
                <a:latin typeface="Lato"/>
                <a:ea typeface="Lato"/>
                <a:cs typeface="Lato"/>
                <a:sym typeface="Lato"/>
              </a:rPr>
              <a:t>analysis</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is</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still</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underdeveloped</a:t>
            </a:r>
            <a:r>
              <a:rPr lang="pt-PT" sz="1200" dirty="0">
                <a:solidFill>
                  <a:schemeClr val="dk1"/>
                </a:solidFill>
                <a:latin typeface="Lato"/>
                <a:ea typeface="Lato"/>
                <a:cs typeface="Lato"/>
                <a:sym typeface="Lato"/>
              </a:rPr>
              <a:t>.</a:t>
            </a:r>
            <a:endParaRPr sz="1200" dirty="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13</a:t>
            </a:fld>
            <a:endParaRPr/>
          </a:p>
        </p:txBody>
      </p:sp>
      <p:pic>
        <p:nvPicPr>
          <p:cNvPr id="187" name="Google Shape;187;p25"/>
          <p:cNvPicPr preferRelativeResize="0"/>
          <p:nvPr/>
        </p:nvPicPr>
        <p:blipFill rotWithShape="1">
          <a:blip r:embed="rId3">
            <a:alphaModFix/>
          </a:blip>
          <a:srcRect t="690" b="690"/>
          <a:stretch/>
        </p:blipFill>
        <p:spPr>
          <a:xfrm>
            <a:off x="266225" y="1475650"/>
            <a:ext cx="8520003" cy="3160475"/>
          </a:xfrm>
          <a:prstGeom prst="rect">
            <a:avLst/>
          </a:prstGeom>
          <a:noFill/>
          <a:ln>
            <a:noFill/>
          </a:ln>
          <a:effectLst>
            <a:outerShdw blurRad="114300" dist="66675" dir="5460000" algn="bl" rotWithShape="0">
              <a:srgbClr val="000000">
                <a:alpha val="50000"/>
              </a:srgbClr>
            </a:outerShdw>
          </a:effectLst>
        </p:spPr>
      </p:pic>
      <p:sp>
        <p:nvSpPr>
          <p:cNvPr id="188" name="Google Shape;188;p25"/>
          <p:cNvSpPr txBox="1">
            <a:spLocks noGrp="1"/>
          </p:cNvSpPr>
          <p:nvPr>
            <p:ph type="title"/>
          </p:nvPr>
        </p:nvSpPr>
        <p:spPr>
          <a:xfrm>
            <a:off x="266225" y="270625"/>
            <a:ext cx="8727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PT" b="1" dirty="0" err="1">
                <a:latin typeface="Lato"/>
                <a:ea typeface="Lato"/>
                <a:cs typeface="Lato"/>
                <a:sym typeface="Lato"/>
              </a:rPr>
              <a:t>Methodology</a:t>
            </a:r>
            <a:r>
              <a:rPr lang="pt-PT" b="1" dirty="0">
                <a:latin typeface="Lato"/>
                <a:ea typeface="Lato"/>
                <a:cs typeface="Lato"/>
                <a:sym typeface="Lato"/>
              </a:rPr>
              <a:t> - </a:t>
            </a:r>
            <a:r>
              <a:rPr lang="pt-PT" b="1" dirty="0" err="1">
                <a:latin typeface="Lato"/>
                <a:ea typeface="Lato"/>
                <a:cs typeface="Lato"/>
                <a:sym typeface="Lato"/>
              </a:rPr>
              <a:t>Work</a:t>
            </a:r>
            <a:r>
              <a:rPr lang="pt-PT" b="1" dirty="0">
                <a:latin typeface="Lato"/>
                <a:ea typeface="Lato"/>
                <a:cs typeface="Lato"/>
                <a:sym typeface="Lato"/>
              </a:rPr>
              <a:t> Schedule</a:t>
            </a:r>
            <a:endParaRPr b="1" dirty="0">
              <a:latin typeface="Lato"/>
              <a:ea typeface="Lato"/>
              <a:cs typeface="Lato"/>
              <a:sym typeface="Lato"/>
            </a:endParaRPr>
          </a:p>
        </p:txBody>
      </p:sp>
      <p:sp>
        <p:nvSpPr>
          <p:cNvPr id="189" name="Google Shape;189;p25"/>
          <p:cNvSpPr txBox="1"/>
          <p:nvPr/>
        </p:nvSpPr>
        <p:spPr>
          <a:xfrm>
            <a:off x="333275" y="870417"/>
            <a:ext cx="85932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PT" sz="1200" dirty="0"/>
              <a:t>1. </a:t>
            </a:r>
            <a:r>
              <a:rPr lang="pt-PT" sz="1200" dirty="0" err="1"/>
              <a:t>System</a:t>
            </a:r>
            <a:r>
              <a:rPr lang="pt-PT" sz="1200" dirty="0"/>
              <a:t> </a:t>
            </a:r>
            <a:r>
              <a:rPr lang="pt-PT" sz="1200" dirty="0" err="1"/>
              <a:t>Requirements</a:t>
            </a:r>
            <a:r>
              <a:rPr lang="pt-PT" sz="1200" dirty="0"/>
              <a:t>			2. </a:t>
            </a:r>
            <a:r>
              <a:rPr lang="pt-PT" sz="1200" dirty="0" err="1"/>
              <a:t>Dataset</a:t>
            </a:r>
            <a:r>
              <a:rPr lang="pt-PT" sz="1200" dirty="0"/>
              <a:t>			3. </a:t>
            </a:r>
            <a:r>
              <a:rPr lang="pt-PT" sz="1200" dirty="0" err="1"/>
              <a:t>Audio</a:t>
            </a:r>
            <a:r>
              <a:rPr lang="pt-PT" sz="1200" dirty="0"/>
              <a:t> </a:t>
            </a:r>
            <a:r>
              <a:rPr lang="pt-PT" sz="1200" dirty="0" err="1"/>
              <a:t>Feature</a:t>
            </a:r>
            <a:r>
              <a:rPr lang="pt-PT" sz="1200" dirty="0"/>
              <a:t> </a:t>
            </a:r>
            <a:r>
              <a:rPr lang="pt-PT" sz="1200" dirty="0" err="1"/>
              <a:t>Engineering</a:t>
            </a:r>
            <a:endParaRPr sz="1200" dirty="0"/>
          </a:p>
          <a:p>
            <a:pPr marL="0" lvl="0" indent="0" algn="l" rtl="0">
              <a:spcBef>
                <a:spcPts val="0"/>
              </a:spcBef>
              <a:spcAft>
                <a:spcPts val="0"/>
              </a:spcAft>
              <a:buNone/>
            </a:pPr>
            <a:r>
              <a:rPr lang="pt-PT" sz="1200" dirty="0"/>
              <a:t>4. </a:t>
            </a:r>
            <a:r>
              <a:rPr lang="pt-PT" sz="1200" dirty="0" err="1"/>
              <a:t>Models</a:t>
            </a:r>
            <a:r>
              <a:rPr lang="pt-PT" sz="1200" dirty="0"/>
              <a:t> </a:t>
            </a:r>
            <a:r>
              <a:rPr lang="pt-PT" sz="1200" dirty="0" err="1"/>
              <a:t>Implementation</a:t>
            </a:r>
            <a:r>
              <a:rPr lang="pt-PT" sz="1200" dirty="0"/>
              <a:t>			5. </a:t>
            </a:r>
            <a:r>
              <a:rPr lang="pt-PT" sz="1200" dirty="0" err="1"/>
              <a:t>Deployment</a:t>
            </a:r>
            <a:r>
              <a:rPr lang="pt-PT" sz="1200" dirty="0"/>
              <a:t>		6. </a:t>
            </a:r>
            <a:r>
              <a:rPr lang="pt-PT" sz="1200" dirty="0" err="1"/>
              <a:t>Documentation</a:t>
            </a:r>
            <a:endParaRPr sz="1200" dirty="0"/>
          </a:p>
        </p:txBody>
      </p:sp>
      <p:sp>
        <p:nvSpPr>
          <p:cNvPr id="190" name="Google Shape;190;p25"/>
          <p:cNvSpPr/>
          <p:nvPr/>
        </p:nvSpPr>
        <p:spPr>
          <a:xfrm>
            <a:off x="3038372" y="973229"/>
            <a:ext cx="298800" cy="1317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5"/>
          <p:cNvSpPr/>
          <p:nvPr/>
        </p:nvSpPr>
        <p:spPr>
          <a:xfrm>
            <a:off x="5644197" y="973229"/>
            <a:ext cx="298800" cy="1317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5"/>
          <p:cNvSpPr/>
          <p:nvPr/>
        </p:nvSpPr>
        <p:spPr>
          <a:xfrm>
            <a:off x="3038372" y="1165929"/>
            <a:ext cx="298800" cy="1317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5"/>
          <p:cNvSpPr/>
          <p:nvPr/>
        </p:nvSpPr>
        <p:spPr>
          <a:xfrm>
            <a:off x="5644197" y="1165929"/>
            <a:ext cx="298800" cy="1317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7"/>
        <p:cNvGrpSpPr/>
        <p:nvPr/>
      </p:nvGrpSpPr>
      <p:grpSpPr>
        <a:xfrm>
          <a:off x="0" y="0"/>
          <a:ext cx="0" cy="0"/>
          <a:chOff x="0" y="0"/>
          <a:chExt cx="0" cy="0"/>
        </a:xfrm>
      </p:grpSpPr>
      <p:sp>
        <p:nvSpPr>
          <p:cNvPr id="198" name="Google Shape;198;p26"/>
          <p:cNvSpPr/>
          <p:nvPr/>
        </p:nvSpPr>
        <p:spPr>
          <a:xfrm>
            <a:off x="220325" y="1046150"/>
            <a:ext cx="3178500" cy="2428500"/>
          </a:xfrm>
          <a:prstGeom prst="rect">
            <a:avLst/>
          </a:prstGeom>
          <a:solidFill>
            <a:schemeClr val="accent1"/>
          </a:solidFill>
          <a:ln w="9525" cap="flat" cmpd="sng">
            <a:solidFill>
              <a:schemeClr val="lt1"/>
            </a:solidFill>
            <a:prstDash val="solid"/>
            <a:round/>
            <a:headEnd type="none" w="sm" len="sm"/>
            <a:tailEnd type="none" w="sm" len="sm"/>
          </a:ln>
          <a:effectLst>
            <a:outerShdw blurRad="128588" dist="66675" dir="12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9" name="Google Shape;199;p26"/>
          <p:cNvPicPr preferRelativeResize="0"/>
          <p:nvPr/>
        </p:nvPicPr>
        <p:blipFill>
          <a:blip r:embed="rId3">
            <a:alphaModFix/>
          </a:blip>
          <a:stretch>
            <a:fillRect/>
          </a:stretch>
        </p:blipFill>
        <p:spPr>
          <a:xfrm>
            <a:off x="3566112" y="1046150"/>
            <a:ext cx="5286063" cy="3508851"/>
          </a:xfrm>
          <a:prstGeom prst="rect">
            <a:avLst/>
          </a:prstGeom>
          <a:noFill/>
          <a:ln>
            <a:noFill/>
          </a:ln>
        </p:spPr>
      </p:pic>
      <p:sp>
        <p:nvSpPr>
          <p:cNvPr id="200" name="Google Shape;20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14</a:t>
            </a:fld>
            <a:endParaRPr/>
          </a:p>
        </p:txBody>
      </p:sp>
      <p:sp>
        <p:nvSpPr>
          <p:cNvPr id="201" name="Google Shape;201;p26"/>
          <p:cNvSpPr txBox="1">
            <a:spLocks noGrp="1"/>
          </p:cNvSpPr>
          <p:nvPr>
            <p:ph type="title"/>
          </p:nvPr>
        </p:nvSpPr>
        <p:spPr>
          <a:xfrm>
            <a:off x="266225" y="270625"/>
            <a:ext cx="4495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PT" b="1">
                <a:latin typeface="Lato"/>
                <a:ea typeface="Lato"/>
                <a:cs typeface="Lato"/>
                <a:sym typeface="Lato"/>
              </a:rPr>
              <a:t>Methodology - Preprocessing</a:t>
            </a:r>
            <a:endParaRPr b="1">
              <a:latin typeface="Lato"/>
              <a:ea typeface="Lato"/>
              <a:cs typeface="Lato"/>
              <a:sym typeface="Lato"/>
            </a:endParaRPr>
          </a:p>
        </p:txBody>
      </p:sp>
      <p:sp>
        <p:nvSpPr>
          <p:cNvPr id="202" name="Google Shape;202;p26"/>
          <p:cNvSpPr txBox="1"/>
          <p:nvPr/>
        </p:nvSpPr>
        <p:spPr>
          <a:xfrm>
            <a:off x="440050" y="1813325"/>
            <a:ext cx="2835600" cy="1362300"/>
          </a:xfrm>
          <a:prstGeom prst="rect">
            <a:avLst/>
          </a:prstGeom>
          <a:noFill/>
          <a:ln>
            <a:noFill/>
          </a:ln>
        </p:spPr>
        <p:txBody>
          <a:bodyPr spcFirstLastPara="1" wrap="square" lIns="91425" tIns="91425" rIns="91425" bIns="91425" anchor="ctr" anchorCtr="0">
            <a:noAutofit/>
          </a:bodyPr>
          <a:lstStyle/>
          <a:p>
            <a:pPr marL="457200" lvl="0" indent="-323850" algn="l" rtl="0">
              <a:lnSpc>
                <a:spcPct val="115000"/>
              </a:lnSpc>
              <a:spcBef>
                <a:spcPts val="1200"/>
              </a:spcBef>
              <a:spcAft>
                <a:spcPts val="0"/>
              </a:spcAft>
              <a:buClr>
                <a:schemeClr val="lt1"/>
              </a:buClr>
              <a:buSzPts val="1500"/>
              <a:buFont typeface="Lato"/>
              <a:buAutoNum type="arabicPeriod"/>
            </a:pPr>
            <a:r>
              <a:rPr lang="pt-PT" sz="1500">
                <a:solidFill>
                  <a:schemeClr val="lt1"/>
                </a:solidFill>
                <a:latin typeface="Lato"/>
                <a:ea typeface="Lato"/>
                <a:cs typeface="Lato"/>
                <a:sym typeface="Lato"/>
              </a:rPr>
              <a:t>Voice Activity Detection</a:t>
            </a:r>
            <a:endParaRPr sz="1500">
              <a:solidFill>
                <a:schemeClr val="lt1"/>
              </a:solidFill>
              <a:latin typeface="Lato"/>
              <a:ea typeface="Lato"/>
              <a:cs typeface="Lato"/>
              <a:sym typeface="Lato"/>
            </a:endParaRPr>
          </a:p>
          <a:p>
            <a:pPr marL="457200" lvl="0" indent="-323850" algn="l" rtl="0">
              <a:lnSpc>
                <a:spcPct val="115000"/>
              </a:lnSpc>
              <a:spcBef>
                <a:spcPts val="0"/>
              </a:spcBef>
              <a:spcAft>
                <a:spcPts val="0"/>
              </a:spcAft>
              <a:buClr>
                <a:schemeClr val="lt1"/>
              </a:buClr>
              <a:buSzPts val="1500"/>
              <a:buFont typeface="Lato"/>
              <a:buAutoNum type="arabicPeriod"/>
            </a:pPr>
            <a:r>
              <a:rPr lang="pt-PT" sz="1500">
                <a:solidFill>
                  <a:schemeClr val="lt1"/>
                </a:solidFill>
                <a:latin typeface="Lato"/>
                <a:ea typeface="Lato"/>
                <a:cs typeface="Lato"/>
                <a:sym typeface="Lato"/>
              </a:rPr>
              <a:t>Framing</a:t>
            </a:r>
            <a:endParaRPr sz="1500">
              <a:solidFill>
                <a:schemeClr val="lt1"/>
              </a:solidFill>
              <a:latin typeface="Lato"/>
              <a:ea typeface="Lato"/>
              <a:cs typeface="Lato"/>
              <a:sym typeface="Lato"/>
            </a:endParaRPr>
          </a:p>
          <a:p>
            <a:pPr marL="457200" lvl="0" indent="-323850" algn="l" rtl="0">
              <a:lnSpc>
                <a:spcPct val="115000"/>
              </a:lnSpc>
              <a:spcBef>
                <a:spcPts val="0"/>
              </a:spcBef>
              <a:spcAft>
                <a:spcPts val="0"/>
              </a:spcAft>
              <a:buClr>
                <a:schemeClr val="lt1"/>
              </a:buClr>
              <a:buSzPts val="1500"/>
              <a:buFont typeface="Lato"/>
              <a:buAutoNum type="arabicPeriod"/>
            </a:pPr>
            <a:r>
              <a:rPr lang="pt-PT" sz="1500">
                <a:solidFill>
                  <a:schemeClr val="lt1"/>
                </a:solidFill>
                <a:latin typeface="Lato"/>
                <a:ea typeface="Lato"/>
                <a:cs typeface="Lato"/>
                <a:sym typeface="Lato"/>
              </a:rPr>
              <a:t>Windowing</a:t>
            </a:r>
            <a:endParaRPr sz="1500">
              <a:solidFill>
                <a:schemeClr val="lt1"/>
              </a:solidFill>
              <a:latin typeface="Lato"/>
              <a:ea typeface="Lato"/>
              <a:cs typeface="Lato"/>
              <a:sym typeface="Lato"/>
            </a:endParaRPr>
          </a:p>
          <a:p>
            <a:pPr marL="457200" lvl="0" indent="-323850" algn="l" rtl="0">
              <a:lnSpc>
                <a:spcPct val="115000"/>
              </a:lnSpc>
              <a:spcBef>
                <a:spcPts val="0"/>
              </a:spcBef>
              <a:spcAft>
                <a:spcPts val="0"/>
              </a:spcAft>
              <a:buClr>
                <a:schemeClr val="lt1"/>
              </a:buClr>
              <a:buSzPts val="1500"/>
              <a:buFont typeface="Lato"/>
              <a:buAutoNum type="arabicPeriod"/>
            </a:pPr>
            <a:r>
              <a:rPr lang="pt-PT" sz="1500">
                <a:solidFill>
                  <a:schemeClr val="lt1"/>
                </a:solidFill>
                <a:latin typeface="Lato"/>
                <a:ea typeface="Lato"/>
                <a:cs typeface="Lato"/>
                <a:sym typeface="Lato"/>
              </a:rPr>
              <a:t>Noise Reduction</a:t>
            </a:r>
            <a:endParaRPr sz="1500">
              <a:solidFill>
                <a:schemeClr val="lt1"/>
              </a:solidFill>
              <a:latin typeface="Lato"/>
              <a:ea typeface="Lato"/>
              <a:cs typeface="Lato"/>
              <a:sym typeface="Lato"/>
            </a:endParaRPr>
          </a:p>
          <a:p>
            <a:pPr marL="457200" lvl="0" indent="-323850" algn="l" rtl="0">
              <a:lnSpc>
                <a:spcPct val="115000"/>
              </a:lnSpc>
              <a:spcBef>
                <a:spcPts val="0"/>
              </a:spcBef>
              <a:spcAft>
                <a:spcPts val="0"/>
              </a:spcAft>
              <a:buClr>
                <a:schemeClr val="lt1"/>
              </a:buClr>
              <a:buSzPts val="1500"/>
              <a:buFont typeface="Lato"/>
              <a:buAutoNum type="arabicPeriod"/>
            </a:pPr>
            <a:r>
              <a:rPr lang="pt-PT" sz="1500">
                <a:solidFill>
                  <a:schemeClr val="lt1"/>
                </a:solidFill>
                <a:latin typeface="Lato"/>
                <a:ea typeface="Lato"/>
                <a:cs typeface="Lato"/>
                <a:sym typeface="Lato"/>
              </a:rPr>
              <a:t>Normalization</a:t>
            </a:r>
            <a:endParaRPr sz="1500">
              <a:solidFill>
                <a:schemeClr val="lt1"/>
              </a:solidFill>
              <a:latin typeface="Lato"/>
              <a:ea typeface="Lato"/>
              <a:cs typeface="Lato"/>
              <a:sym typeface="Lato"/>
            </a:endParaRPr>
          </a:p>
        </p:txBody>
      </p:sp>
      <p:sp>
        <p:nvSpPr>
          <p:cNvPr id="203" name="Google Shape;203;p26"/>
          <p:cNvSpPr txBox="1"/>
          <p:nvPr/>
        </p:nvSpPr>
        <p:spPr>
          <a:xfrm>
            <a:off x="343264" y="1157279"/>
            <a:ext cx="2932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PT" sz="1800" b="1">
                <a:solidFill>
                  <a:schemeClr val="lt1"/>
                </a:solidFill>
                <a:latin typeface="Lato"/>
                <a:ea typeface="Lato"/>
                <a:cs typeface="Lato"/>
                <a:sym typeface="Lato"/>
              </a:rPr>
              <a:t>Preprocessing Techniques</a:t>
            </a:r>
            <a:endParaRPr sz="1800" b="1">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15</a:t>
            </a:fld>
            <a:endParaRPr/>
          </a:p>
        </p:txBody>
      </p:sp>
      <p:sp>
        <p:nvSpPr>
          <p:cNvPr id="209" name="Google Shape;209;p27"/>
          <p:cNvSpPr txBox="1">
            <a:spLocks noGrp="1"/>
          </p:cNvSpPr>
          <p:nvPr>
            <p:ph type="title"/>
          </p:nvPr>
        </p:nvSpPr>
        <p:spPr>
          <a:xfrm>
            <a:off x="266225" y="270625"/>
            <a:ext cx="8727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PT" b="1">
                <a:latin typeface="Lato"/>
                <a:ea typeface="Lato"/>
                <a:cs typeface="Lato"/>
                <a:sym typeface="Lato"/>
              </a:rPr>
              <a:t>Methodology - Ethical Concerns and Procedures</a:t>
            </a:r>
            <a:endParaRPr b="1">
              <a:latin typeface="Lato"/>
              <a:ea typeface="Lato"/>
              <a:cs typeface="Lato"/>
              <a:sym typeface="Lato"/>
            </a:endParaRPr>
          </a:p>
        </p:txBody>
      </p:sp>
      <p:graphicFrame>
        <p:nvGraphicFramePr>
          <p:cNvPr id="210" name="Google Shape;210;p27"/>
          <p:cNvGraphicFramePr/>
          <p:nvPr/>
        </p:nvGraphicFramePr>
        <p:xfrm>
          <a:off x="431025" y="1162150"/>
          <a:ext cx="8281950" cy="3492975"/>
        </p:xfrm>
        <a:graphic>
          <a:graphicData uri="http://schemas.openxmlformats.org/drawingml/2006/table">
            <a:tbl>
              <a:tblPr>
                <a:noFill/>
                <a:tableStyleId>{EE34A583-8660-40CF-AF8F-D91536456566}</a:tableStyleId>
              </a:tblPr>
              <a:tblGrid>
                <a:gridCol w="3966625">
                  <a:extLst>
                    <a:ext uri="{9D8B030D-6E8A-4147-A177-3AD203B41FA5}">
                      <a16:colId xmlns:a16="http://schemas.microsoft.com/office/drawing/2014/main" val="20000"/>
                    </a:ext>
                  </a:extLst>
                </a:gridCol>
                <a:gridCol w="4315325">
                  <a:extLst>
                    <a:ext uri="{9D8B030D-6E8A-4147-A177-3AD203B41FA5}">
                      <a16:colId xmlns:a16="http://schemas.microsoft.com/office/drawing/2014/main" val="20001"/>
                    </a:ext>
                  </a:extLst>
                </a:gridCol>
              </a:tblGrid>
              <a:tr h="374975">
                <a:tc>
                  <a:txBody>
                    <a:bodyPr/>
                    <a:lstStyle/>
                    <a:p>
                      <a:pPr marL="0" lvl="0" indent="0" algn="ctr" rtl="0">
                        <a:spcBef>
                          <a:spcPts val="0"/>
                        </a:spcBef>
                        <a:spcAft>
                          <a:spcPts val="0"/>
                        </a:spcAft>
                        <a:buNone/>
                      </a:pPr>
                      <a:r>
                        <a:rPr lang="pt-PT" sz="1200" b="1">
                          <a:solidFill>
                            <a:schemeClr val="dk1"/>
                          </a:solidFill>
                          <a:latin typeface="Lato"/>
                          <a:ea typeface="Lato"/>
                          <a:cs typeface="Lato"/>
                          <a:sym typeface="Lato"/>
                        </a:rPr>
                        <a:t>CONCERN</a:t>
                      </a:r>
                      <a:endParaRPr sz="1200" b="1">
                        <a:solidFill>
                          <a:schemeClr val="dk1"/>
                        </a:solidFill>
                        <a:latin typeface="Lato"/>
                        <a:ea typeface="Lato"/>
                        <a:cs typeface="Lato"/>
                        <a:sym typeface="Lato"/>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pt-PT" sz="1200" b="1">
                          <a:solidFill>
                            <a:schemeClr val="dk1"/>
                          </a:solidFill>
                          <a:latin typeface="Lato"/>
                          <a:ea typeface="Lato"/>
                          <a:cs typeface="Lato"/>
                          <a:sym typeface="Lato"/>
                        </a:rPr>
                        <a:t>PROCEDURES</a:t>
                      </a:r>
                      <a:endParaRPr sz="1200" b="1">
                        <a:solidFill>
                          <a:schemeClr val="dk1"/>
                        </a:solidFill>
                        <a:latin typeface="Lato"/>
                        <a:ea typeface="Lato"/>
                        <a:cs typeface="Lato"/>
                        <a:sym typeface="Lato"/>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740650">
                <a:tc>
                  <a:txBody>
                    <a:bodyPr/>
                    <a:lstStyle/>
                    <a:p>
                      <a:pPr marL="0" lvl="0" indent="0" algn="l" rtl="0">
                        <a:spcBef>
                          <a:spcPts val="0"/>
                        </a:spcBef>
                        <a:spcAft>
                          <a:spcPts val="0"/>
                        </a:spcAft>
                        <a:buNone/>
                      </a:pPr>
                      <a:r>
                        <a:rPr lang="pt-PT" sz="1200">
                          <a:solidFill>
                            <a:schemeClr val="dk1"/>
                          </a:solidFill>
                          <a:latin typeface="Lato"/>
                          <a:ea typeface="Lato"/>
                          <a:cs typeface="Lato"/>
                          <a:sym typeface="Lato"/>
                        </a:rPr>
                        <a:t>System may not be accurate in recognizing emotions for people with certain characteristics (age, gender, accents, speech disabilities, races, etc.).</a:t>
                      </a:r>
                      <a:endParaRPr>
                        <a:latin typeface="Lato"/>
                        <a:ea typeface="Lato"/>
                        <a:cs typeface="Lato"/>
                        <a:sym typeface="Lato"/>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pt-PT" sz="1200">
                          <a:solidFill>
                            <a:schemeClr val="dk1"/>
                          </a:solidFill>
                          <a:latin typeface="Lato"/>
                          <a:ea typeface="Lato"/>
                          <a:cs typeface="Lato"/>
                          <a:sym typeface="Lato"/>
                        </a:rPr>
                        <a:t>We will address and quantify potential biases present in our models.</a:t>
                      </a:r>
                      <a:endParaRPr>
                        <a:latin typeface="Lato"/>
                        <a:ea typeface="Lato"/>
                        <a:cs typeface="Lato"/>
                        <a:sym typeface="Lato"/>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603650">
                <a:tc>
                  <a:txBody>
                    <a:bodyPr/>
                    <a:lstStyle/>
                    <a:p>
                      <a:pPr marL="0" lvl="0" indent="0" algn="l" rtl="0">
                        <a:spcBef>
                          <a:spcPts val="0"/>
                        </a:spcBef>
                        <a:spcAft>
                          <a:spcPts val="0"/>
                        </a:spcAft>
                        <a:buNone/>
                      </a:pPr>
                      <a:r>
                        <a:rPr lang="pt-PT" sz="1200">
                          <a:solidFill>
                            <a:schemeClr val="dk1"/>
                          </a:solidFill>
                          <a:latin typeface="Lato"/>
                          <a:ea typeface="Lato"/>
                          <a:cs typeface="Lato"/>
                          <a:sym typeface="Lato"/>
                        </a:rPr>
                        <a:t>System may be used to monitor or control participants without their consent. </a:t>
                      </a:r>
                      <a:endParaRPr>
                        <a:latin typeface="Lato"/>
                        <a:ea typeface="Lato"/>
                        <a:cs typeface="Lato"/>
                        <a:sym typeface="Lato"/>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pt-PT" sz="1200">
                          <a:solidFill>
                            <a:schemeClr val="dk1"/>
                          </a:solidFill>
                          <a:latin typeface="Lato"/>
                          <a:ea typeface="Lato"/>
                          <a:cs typeface="Lato"/>
                          <a:sym typeface="Lato"/>
                        </a:rPr>
                        <a:t>Our models will only be in use when participants fully consent to submit their data for emotional evaluation purposes.</a:t>
                      </a:r>
                      <a:endParaRPr>
                        <a:latin typeface="Lato"/>
                        <a:ea typeface="Lato"/>
                        <a:cs typeface="Lato"/>
                        <a:sym typeface="Lato"/>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726550">
                <a:tc>
                  <a:txBody>
                    <a:bodyPr/>
                    <a:lstStyle/>
                    <a:p>
                      <a:pPr marL="0" lvl="0" indent="0" algn="l" rtl="0">
                        <a:spcBef>
                          <a:spcPts val="0"/>
                        </a:spcBef>
                        <a:spcAft>
                          <a:spcPts val="0"/>
                        </a:spcAft>
                        <a:buNone/>
                      </a:pPr>
                      <a:r>
                        <a:rPr lang="pt-PT" sz="1200">
                          <a:solidFill>
                            <a:schemeClr val="dk1"/>
                          </a:solidFill>
                          <a:latin typeface="Lato"/>
                          <a:ea typeface="Lato"/>
                          <a:cs typeface="Lato"/>
                          <a:sym typeface="Lato"/>
                        </a:rPr>
                        <a:t>Personal data collected being vulnerable to hacks or used for unintended purposes.</a:t>
                      </a:r>
                      <a:endParaRPr>
                        <a:latin typeface="Lato"/>
                        <a:ea typeface="Lato"/>
                        <a:cs typeface="Lato"/>
                        <a:sym typeface="Lato"/>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pt-PT" sz="1200">
                          <a:solidFill>
                            <a:schemeClr val="dk1"/>
                          </a:solidFill>
                          <a:latin typeface="Lato"/>
                          <a:ea typeface="Lato"/>
                          <a:cs typeface="Lato"/>
                          <a:sym typeface="Lato"/>
                        </a:rPr>
                        <a:t>Our pipelines will only utilize the participant’s streaming data for the SER models input, and, will not store or use the sensitive data for any other purposes than emotional analysis.</a:t>
                      </a:r>
                      <a:endParaRPr>
                        <a:latin typeface="Lato"/>
                        <a:ea typeface="Lato"/>
                        <a:cs typeface="Lato"/>
                        <a:sym typeface="Lato"/>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582050">
                <a:tc>
                  <a:txBody>
                    <a:bodyPr/>
                    <a:lstStyle/>
                    <a:p>
                      <a:pPr marL="0" lvl="0" indent="0" algn="l" rtl="0">
                        <a:spcBef>
                          <a:spcPts val="0"/>
                        </a:spcBef>
                        <a:spcAft>
                          <a:spcPts val="0"/>
                        </a:spcAft>
                        <a:buNone/>
                      </a:pPr>
                      <a:r>
                        <a:rPr lang="pt-PT" sz="1200">
                          <a:solidFill>
                            <a:schemeClr val="dk1"/>
                          </a:solidFill>
                          <a:latin typeface="Lato"/>
                          <a:ea typeface="Lato"/>
                          <a:cs typeface="Lato"/>
                          <a:sym typeface="Lato"/>
                        </a:rPr>
                        <a:t>Revealing or identifying confidential data such as personal, financial, or business information.</a:t>
                      </a:r>
                      <a:endParaRPr sz="1200">
                        <a:solidFill>
                          <a:schemeClr val="dk1"/>
                        </a:solidFill>
                        <a:latin typeface="Lato"/>
                        <a:ea typeface="Lato"/>
                        <a:cs typeface="Lato"/>
                        <a:sym typeface="Lato"/>
                      </a:endParaRPr>
                    </a:p>
                    <a:p>
                      <a:pPr marL="0" lvl="0" indent="0" algn="l" rtl="0">
                        <a:spcBef>
                          <a:spcPts val="0"/>
                        </a:spcBef>
                        <a:spcAft>
                          <a:spcPts val="0"/>
                        </a:spcAft>
                        <a:buNone/>
                      </a:pPr>
                      <a:endParaRPr sz="1200">
                        <a:solidFill>
                          <a:schemeClr val="dk1"/>
                        </a:solidFill>
                        <a:latin typeface="Lato"/>
                        <a:ea typeface="Lato"/>
                        <a:cs typeface="Lato"/>
                        <a:sym typeface="Lato"/>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pt-PT" sz="1200">
                          <a:solidFill>
                            <a:schemeClr val="dk1"/>
                          </a:solidFill>
                          <a:latin typeface="Lato"/>
                          <a:ea typeface="Lato"/>
                          <a:cs typeface="Lato"/>
                          <a:sym typeface="Lato"/>
                        </a:rPr>
                        <a:t> We decided to not include speech transcriptions, and therefore, we  will not be capturing the actual words spoken.</a:t>
                      </a:r>
                      <a:endParaRPr sz="1200">
                        <a:solidFill>
                          <a:schemeClr val="dk1"/>
                        </a:solidFill>
                        <a:latin typeface="Lato"/>
                        <a:ea typeface="Lato"/>
                        <a:cs typeface="Lato"/>
                        <a:sym typeface="Lato"/>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2</a:t>
            </a:fld>
            <a:endParaRPr/>
          </a:p>
        </p:txBody>
      </p:sp>
      <p:sp>
        <p:nvSpPr>
          <p:cNvPr id="64" name="Google Shape;64;p14"/>
          <p:cNvSpPr txBox="1">
            <a:spLocks noGrp="1"/>
          </p:cNvSpPr>
          <p:nvPr>
            <p:ph type="title"/>
          </p:nvPr>
        </p:nvSpPr>
        <p:spPr>
          <a:xfrm>
            <a:off x="311700" y="2649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PT" b="1">
                <a:latin typeface="Lato"/>
                <a:ea typeface="Lato"/>
                <a:cs typeface="Lato"/>
                <a:sym typeface="Lato"/>
              </a:rPr>
              <a:t>Introduction</a:t>
            </a:r>
            <a:endParaRPr b="1">
              <a:latin typeface="Lato"/>
              <a:ea typeface="Lato"/>
              <a:cs typeface="Lato"/>
              <a:sym typeface="Lato"/>
            </a:endParaRPr>
          </a:p>
        </p:txBody>
      </p:sp>
      <p:pic>
        <p:nvPicPr>
          <p:cNvPr id="65" name="Google Shape;65;p14"/>
          <p:cNvPicPr preferRelativeResize="0"/>
          <p:nvPr/>
        </p:nvPicPr>
        <p:blipFill>
          <a:blip r:embed="rId3">
            <a:alphaModFix/>
          </a:blip>
          <a:stretch>
            <a:fillRect/>
          </a:stretch>
        </p:blipFill>
        <p:spPr>
          <a:xfrm>
            <a:off x="5456011" y="1669550"/>
            <a:ext cx="3376288" cy="3064174"/>
          </a:xfrm>
          <a:prstGeom prst="rect">
            <a:avLst/>
          </a:prstGeom>
          <a:noFill/>
          <a:ln>
            <a:noFill/>
          </a:ln>
          <a:effectLst>
            <a:outerShdw blurRad="57150" dist="19050" dir="5400000" algn="bl" rotWithShape="0">
              <a:srgbClr val="000000">
                <a:alpha val="50000"/>
              </a:srgbClr>
            </a:outerShdw>
          </a:effectLst>
        </p:spPr>
      </p:pic>
      <p:sp>
        <p:nvSpPr>
          <p:cNvPr id="66" name="Google Shape;66;p14"/>
          <p:cNvSpPr txBox="1"/>
          <p:nvPr/>
        </p:nvSpPr>
        <p:spPr>
          <a:xfrm>
            <a:off x="311700" y="930650"/>
            <a:ext cx="8160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PT" sz="1200">
                <a:solidFill>
                  <a:schemeClr val="dk1"/>
                </a:solidFill>
                <a:latin typeface="Lato"/>
                <a:ea typeface="Lato"/>
                <a:cs typeface="Lato"/>
                <a:sym typeface="Lato"/>
              </a:rPr>
              <a:t>“Just like we can understand speech and machines can communicate in speech, we also understand and communicate with humor and other kinds of emotions. And machines that can speak the language of emotions are going to have better, more effective interactions with us.” - MIT Sloan professor Erik Brynjolfsson</a:t>
            </a:r>
            <a:endParaRPr sz="1200">
              <a:solidFill>
                <a:schemeClr val="dk1"/>
              </a:solidFill>
              <a:latin typeface="Lato"/>
              <a:ea typeface="Lato"/>
              <a:cs typeface="Lato"/>
              <a:sym typeface="Lato"/>
            </a:endParaRPr>
          </a:p>
        </p:txBody>
      </p:sp>
      <p:pic>
        <p:nvPicPr>
          <p:cNvPr id="67" name="Google Shape;67;p14"/>
          <p:cNvPicPr preferRelativeResize="0"/>
          <p:nvPr/>
        </p:nvPicPr>
        <p:blipFill>
          <a:blip r:embed="rId4">
            <a:alphaModFix/>
          </a:blip>
          <a:stretch>
            <a:fillRect/>
          </a:stretch>
        </p:blipFill>
        <p:spPr>
          <a:xfrm>
            <a:off x="311700" y="2056500"/>
            <a:ext cx="4784451" cy="2677234"/>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3</a:t>
            </a:fld>
            <a:endParaRPr/>
          </a:p>
        </p:txBody>
      </p:sp>
      <p:sp>
        <p:nvSpPr>
          <p:cNvPr id="73" name="Google Shape;73;p15"/>
          <p:cNvSpPr txBox="1">
            <a:spLocks noGrp="1"/>
          </p:cNvSpPr>
          <p:nvPr>
            <p:ph type="title"/>
          </p:nvPr>
        </p:nvSpPr>
        <p:spPr>
          <a:xfrm>
            <a:off x="311700" y="2649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PT" b="1">
                <a:latin typeface="Lato"/>
                <a:ea typeface="Lato"/>
                <a:cs typeface="Lato"/>
                <a:sym typeface="Lato"/>
              </a:rPr>
              <a:t>Objectives</a:t>
            </a:r>
            <a:endParaRPr b="1">
              <a:latin typeface="Lato"/>
              <a:ea typeface="Lato"/>
              <a:cs typeface="Lato"/>
              <a:sym typeface="Lato"/>
            </a:endParaRPr>
          </a:p>
        </p:txBody>
      </p:sp>
      <p:sp>
        <p:nvSpPr>
          <p:cNvPr id="74" name="Google Shape;74;p15"/>
          <p:cNvSpPr txBox="1"/>
          <p:nvPr/>
        </p:nvSpPr>
        <p:spPr>
          <a:xfrm>
            <a:off x="311700" y="930650"/>
            <a:ext cx="8160600" cy="14775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Lato"/>
              <a:buChar char="●"/>
            </a:pPr>
            <a:r>
              <a:rPr lang="pt-PT" sz="1200">
                <a:solidFill>
                  <a:schemeClr val="dk1"/>
                </a:solidFill>
                <a:latin typeface="Lato"/>
                <a:ea typeface="Lato"/>
                <a:cs typeface="Lato"/>
                <a:sym typeface="Lato"/>
              </a:rPr>
              <a:t>Develop a</a:t>
            </a:r>
            <a:r>
              <a:rPr lang="pt-PT" sz="1200" b="1">
                <a:solidFill>
                  <a:schemeClr val="dk1"/>
                </a:solidFill>
                <a:latin typeface="Lato"/>
                <a:ea typeface="Lato"/>
                <a:cs typeface="Lato"/>
                <a:sym typeface="Lato"/>
              </a:rPr>
              <a:t> Speech Emotion Recognition</a:t>
            </a:r>
            <a:r>
              <a:rPr lang="pt-PT" sz="1200">
                <a:solidFill>
                  <a:schemeClr val="dk1"/>
                </a:solidFill>
                <a:latin typeface="Lato"/>
                <a:ea typeface="Lato"/>
                <a:cs typeface="Lato"/>
                <a:sym typeface="Lato"/>
              </a:rPr>
              <a:t> </a:t>
            </a:r>
            <a:r>
              <a:rPr lang="pt-PT" sz="1200" b="1">
                <a:solidFill>
                  <a:schemeClr val="dk1"/>
                </a:solidFill>
                <a:latin typeface="Lato"/>
                <a:ea typeface="Lato"/>
                <a:cs typeface="Lato"/>
                <a:sym typeface="Lato"/>
              </a:rPr>
              <a:t>(SER)</a:t>
            </a:r>
            <a:r>
              <a:rPr lang="pt-PT" sz="1200">
                <a:solidFill>
                  <a:schemeClr val="dk1"/>
                </a:solidFill>
                <a:latin typeface="Lato"/>
                <a:ea typeface="Lato"/>
                <a:cs typeface="Lato"/>
                <a:sym typeface="Lato"/>
              </a:rPr>
              <a:t> model and apply it to a video conference system.</a:t>
            </a:r>
            <a:endParaRPr sz="1200">
              <a:solidFill>
                <a:schemeClr val="dk1"/>
              </a:solidFill>
              <a:latin typeface="Lato"/>
              <a:ea typeface="Lato"/>
              <a:cs typeface="Lato"/>
              <a:sym typeface="Lato"/>
            </a:endParaRPr>
          </a:p>
          <a:p>
            <a:pPr marL="0" lvl="0" indent="0" algn="l" rtl="0">
              <a:spcBef>
                <a:spcPts val="0"/>
              </a:spcBef>
              <a:spcAft>
                <a:spcPts val="0"/>
              </a:spcAft>
              <a:buNone/>
            </a:pPr>
            <a:endParaRPr sz="1200">
              <a:solidFill>
                <a:schemeClr val="dk1"/>
              </a:solidFill>
              <a:latin typeface="Lato"/>
              <a:ea typeface="Lato"/>
              <a:cs typeface="Lato"/>
              <a:sym typeface="Lato"/>
            </a:endParaRPr>
          </a:p>
          <a:p>
            <a:pPr marL="0" lvl="0" indent="0" algn="l" rtl="0">
              <a:spcBef>
                <a:spcPts val="0"/>
              </a:spcBef>
              <a:spcAft>
                <a:spcPts val="0"/>
              </a:spcAft>
              <a:buNone/>
            </a:pPr>
            <a:endParaRPr sz="1200">
              <a:solidFill>
                <a:schemeClr val="dk1"/>
              </a:solidFill>
              <a:latin typeface="Lato"/>
              <a:ea typeface="Lato"/>
              <a:cs typeface="Lato"/>
              <a:sym typeface="Lato"/>
            </a:endParaRPr>
          </a:p>
          <a:p>
            <a:pPr marL="457200" lvl="0" indent="-304800" algn="l" rtl="0">
              <a:spcBef>
                <a:spcPts val="0"/>
              </a:spcBef>
              <a:spcAft>
                <a:spcPts val="0"/>
              </a:spcAft>
              <a:buClr>
                <a:schemeClr val="dk1"/>
              </a:buClr>
              <a:buSzPts val="1200"/>
              <a:buFont typeface="Lato"/>
              <a:buChar char="●"/>
            </a:pPr>
            <a:r>
              <a:rPr lang="pt-PT" sz="1200">
                <a:solidFill>
                  <a:schemeClr val="dk1"/>
                </a:solidFill>
                <a:latin typeface="Lato"/>
                <a:ea typeface="Lato"/>
                <a:cs typeface="Lato"/>
                <a:sym typeface="Lato"/>
              </a:rPr>
              <a:t>Offline and in real-time analysis.</a:t>
            </a:r>
            <a:endParaRPr sz="1200">
              <a:solidFill>
                <a:schemeClr val="dk1"/>
              </a:solidFill>
              <a:latin typeface="Lato"/>
              <a:ea typeface="Lato"/>
              <a:cs typeface="Lato"/>
              <a:sym typeface="Lato"/>
            </a:endParaRPr>
          </a:p>
          <a:p>
            <a:pPr marL="0" lvl="0" indent="0" algn="l" rtl="0">
              <a:spcBef>
                <a:spcPts val="0"/>
              </a:spcBef>
              <a:spcAft>
                <a:spcPts val="0"/>
              </a:spcAft>
              <a:buNone/>
            </a:pPr>
            <a:endParaRPr sz="1200">
              <a:solidFill>
                <a:schemeClr val="dk1"/>
              </a:solidFill>
              <a:latin typeface="Lato"/>
              <a:ea typeface="Lato"/>
              <a:cs typeface="Lato"/>
              <a:sym typeface="Lato"/>
            </a:endParaRPr>
          </a:p>
          <a:p>
            <a:pPr marL="0" lvl="0" indent="0" algn="l" rtl="0">
              <a:spcBef>
                <a:spcPts val="0"/>
              </a:spcBef>
              <a:spcAft>
                <a:spcPts val="0"/>
              </a:spcAft>
              <a:buNone/>
            </a:pPr>
            <a:endParaRPr sz="1200">
              <a:solidFill>
                <a:schemeClr val="dk1"/>
              </a:solidFill>
              <a:latin typeface="Lato"/>
              <a:ea typeface="Lato"/>
              <a:cs typeface="Lato"/>
              <a:sym typeface="Lato"/>
            </a:endParaRPr>
          </a:p>
          <a:p>
            <a:pPr marL="457200" lvl="0" indent="-304800" algn="l" rtl="0">
              <a:spcBef>
                <a:spcPts val="0"/>
              </a:spcBef>
              <a:spcAft>
                <a:spcPts val="0"/>
              </a:spcAft>
              <a:buClr>
                <a:schemeClr val="dk1"/>
              </a:buClr>
              <a:buSzPts val="1200"/>
              <a:buFont typeface="Lato"/>
              <a:buChar char="●"/>
            </a:pPr>
            <a:r>
              <a:rPr lang="pt-PT" sz="1200">
                <a:solidFill>
                  <a:schemeClr val="dk1"/>
                </a:solidFill>
                <a:latin typeface="Lato"/>
                <a:ea typeface="Lato"/>
                <a:cs typeface="Lato"/>
                <a:sym typeface="Lato"/>
              </a:rPr>
              <a:t>Explore multimodal approaches to emotion recognition and ways to deal with multiple input channels.</a:t>
            </a:r>
            <a:endParaRPr sz="1200">
              <a:solidFill>
                <a:schemeClr val="dk1"/>
              </a:solidFill>
              <a:latin typeface="Lato"/>
              <a:ea typeface="Lato"/>
              <a:cs typeface="Lato"/>
              <a:sym typeface="Lato"/>
            </a:endParaRPr>
          </a:p>
        </p:txBody>
      </p:sp>
      <p:pic>
        <p:nvPicPr>
          <p:cNvPr id="75" name="Google Shape;75;p15"/>
          <p:cNvPicPr preferRelativeResize="0"/>
          <p:nvPr/>
        </p:nvPicPr>
        <p:blipFill>
          <a:blip r:embed="rId3">
            <a:alphaModFix/>
          </a:blip>
          <a:stretch>
            <a:fillRect/>
          </a:stretch>
        </p:blipFill>
        <p:spPr>
          <a:xfrm>
            <a:off x="2141221" y="2895554"/>
            <a:ext cx="4861575" cy="1857000"/>
          </a:xfrm>
          <a:prstGeom prst="rect">
            <a:avLst/>
          </a:prstGeom>
          <a:noFill/>
          <a:ln w="38100" cap="flat" cmpd="sng">
            <a:solidFill>
              <a:schemeClr val="accent1"/>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44000">
              <a:schemeClr val="lt1"/>
            </a:gs>
            <a:gs pos="100000">
              <a:srgbClr val="D9D9D9"/>
            </a:gs>
            <a:gs pos="100000">
              <a:srgbClr val="B3B3B3"/>
            </a:gs>
          </a:gsLst>
          <a:lin ang="5400012" scaled="0"/>
        </a:gradFill>
        <a:effectLst/>
      </p:bgPr>
    </p:bg>
    <p:spTree>
      <p:nvGrpSpPr>
        <p:cNvPr id="1" name="Shape 79"/>
        <p:cNvGrpSpPr/>
        <p:nvPr/>
      </p:nvGrpSpPr>
      <p:grpSpPr>
        <a:xfrm>
          <a:off x="0" y="0"/>
          <a:ext cx="0" cy="0"/>
          <a:chOff x="0" y="0"/>
          <a:chExt cx="0" cy="0"/>
        </a:xfrm>
      </p:grpSpPr>
      <p:sp>
        <p:nvSpPr>
          <p:cNvPr id="80" name="Google Shape;80;p16"/>
          <p:cNvSpPr/>
          <p:nvPr/>
        </p:nvSpPr>
        <p:spPr>
          <a:xfrm>
            <a:off x="361113" y="2004225"/>
            <a:ext cx="4005300" cy="2706900"/>
          </a:xfrm>
          <a:prstGeom prst="rect">
            <a:avLst/>
          </a:prstGeom>
          <a:solidFill>
            <a:schemeClr val="lt1"/>
          </a:solidFill>
          <a:ln w="9525" cap="flat" cmpd="sng">
            <a:solidFill>
              <a:schemeClr val="lt1"/>
            </a:solidFill>
            <a:prstDash val="solid"/>
            <a:round/>
            <a:headEnd type="none" w="sm" len="sm"/>
            <a:tailEnd type="none" w="sm" len="sm"/>
          </a:ln>
          <a:effectLst>
            <a:outerShdw blurRad="42863" algn="bl" rotWithShape="0">
              <a:srgbClr val="0000FF">
                <a:alpha val="2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1" name="Google Shape;81;p16"/>
          <p:cNvSpPr/>
          <p:nvPr/>
        </p:nvSpPr>
        <p:spPr>
          <a:xfrm>
            <a:off x="4754250" y="2004225"/>
            <a:ext cx="4005300" cy="2706900"/>
          </a:xfrm>
          <a:prstGeom prst="rect">
            <a:avLst/>
          </a:prstGeom>
          <a:solidFill>
            <a:schemeClr val="lt1"/>
          </a:solidFill>
          <a:ln w="9525" cap="flat" cmpd="sng">
            <a:solidFill>
              <a:schemeClr val="lt1"/>
            </a:solidFill>
            <a:prstDash val="solid"/>
            <a:round/>
            <a:headEnd type="none" w="sm" len="sm"/>
            <a:tailEnd type="none" w="sm" len="sm"/>
          </a:ln>
          <a:effectLst>
            <a:outerShdw blurRad="42863" algn="bl" rotWithShape="0">
              <a:srgbClr val="0000FF">
                <a:alpha val="2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82" name="Google Shape;82;p16"/>
          <p:cNvPicPr preferRelativeResize="0"/>
          <p:nvPr/>
        </p:nvPicPr>
        <p:blipFill>
          <a:blip r:embed="rId3">
            <a:alphaModFix/>
          </a:blip>
          <a:stretch>
            <a:fillRect/>
          </a:stretch>
        </p:blipFill>
        <p:spPr>
          <a:xfrm>
            <a:off x="1188031" y="2290550"/>
            <a:ext cx="2351490" cy="2420583"/>
          </a:xfrm>
          <a:prstGeom prst="rect">
            <a:avLst/>
          </a:prstGeom>
          <a:noFill/>
          <a:ln>
            <a:noFill/>
          </a:ln>
        </p:spPr>
      </p:pic>
      <p:pic>
        <p:nvPicPr>
          <p:cNvPr id="83" name="Google Shape;83;p16"/>
          <p:cNvPicPr preferRelativeResize="0"/>
          <p:nvPr/>
        </p:nvPicPr>
        <p:blipFill rotWithShape="1">
          <a:blip r:embed="rId4">
            <a:alphaModFix/>
          </a:blip>
          <a:srcRect l="6219" t="5092" r="4796" b="1641"/>
          <a:stretch/>
        </p:blipFill>
        <p:spPr>
          <a:xfrm>
            <a:off x="5197825" y="2335125"/>
            <a:ext cx="3200350" cy="2382774"/>
          </a:xfrm>
          <a:prstGeom prst="rect">
            <a:avLst/>
          </a:prstGeom>
          <a:noFill/>
          <a:ln>
            <a:noFill/>
          </a:ln>
        </p:spPr>
      </p:pic>
      <p:sp>
        <p:nvSpPr>
          <p:cNvPr id="84" name="Google Shape;84;p16"/>
          <p:cNvSpPr txBox="1"/>
          <p:nvPr/>
        </p:nvSpPr>
        <p:spPr>
          <a:xfrm>
            <a:off x="4754250" y="2004225"/>
            <a:ext cx="40053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PT" sz="1100">
                <a:solidFill>
                  <a:schemeClr val="dk1"/>
                </a:solidFill>
                <a:highlight>
                  <a:srgbClr val="FFFFFF"/>
                </a:highlight>
                <a:latin typeface="Lato"/>
                <a:ea typeface="Lato"/>
                <a:cs typeface="Lato"/>
                <a:sym typeface="Lato"/>
              </a:rPr>
              <a:t>Discrete emotions in a 3-D valence-arousal-dominance plane.</a:t>
            </a:r>
            <a:endParaRPr sz="1100">
              <a:latin typeface="Lato"/>
              <a:ea typeface="Lato"/>
              <a:cs typeface="Lato"/>
              <a:sym typeface="Lato"/>
            </a:endParaRPr>
          </a:p>
        </p:txBody>
      </p:sp>
      <p:sp>
        <p:nvSpPr>
          <p:cNvPr id="85" name="Google Shape;85;p16"/>
          <p:cNvSpPr txBox="1"/>
          <p:nvPr/>
        </p:nvSpPr>
        <p:spPr>
          <a:xfrm>
            <a:off x="361125" y="2023125"/>
            <a:ext cx="40053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PT" sz="1100">
                <a:solidFill>
                  <a:schemeClr val="dk1"/>
                </a:solidFill>
                <a:highlight>
                  <a:srgbClr val="FFFFFF"/>
                </a:highlight>
                <a:latin typeface="Lato"/>
                <a:ea typeface="Lato"/>
                <a:cs typeface="Lato"/>
                <a:sym typeface="Lato"/>
              </a:rPr>
              <a:t>Discrete emotions in a 2-D valence-arousal plane.</a:t>
            </a:r>
            <a:endParaRPr sz="1100">
              <a:latin typeface="Lato"/>
              <a:ea typeface="Lato"/>
              <a:cs typeface="Lato"/>
              <a:sym typeface="Lato"/>
            </a:endParaRPr>
          </a:p>
        </p:txBody>
      </p:sp>
      <p:sp>
        <p:nvSpPr>
          <p:cNvPr id="86" name="Google Shape;8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4</a:t>
            </a:fld>
            <a:endParaRPr/>
          </a:p>
        </p:txBody>
      </p:sp>
      <p:sp>
        <p:nvSpPr>
          <p:cNvPr id="87" name="Google Shape;87;p16"/>
          <p:cNvSpPr txBox="1">
            <a:spLocks noGrp="1"/>
          </p:cNvSpPr>
          <p:nvPr>
            <p:ph type="title"/>
          </p:nvPr>
        </p:nvSpPr>
        <p:spPr>
          <a:xfrm>
            <a:off x="311700" y="2649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PT" b="1">
                <a:latin typeface="Lato"/>
                <a:ea typeface="Lato"/>
                <a:cs typeface="Lato"/>
                <a:sym typeface="Lato"/>
              </a:rPr>
              <a:t>Emotion</a:t>
            </a:r>
            <a:endParaRPr b="1">
              <a:latin typeface="Lato"/>
              <a:ea typeface="Lato"/>
              <a:cs typeface="Lato"/>
              <a:sym typeface="Lato"/>
            </a:endParaRPr>
          </a:p>
        </p:txBody>
      </p:sp>
      <p:sp>
        <p:nvSpPr>
          <p:cNvPr id="88" name="Google Shape;88;p16"/>
          <p:cNvSpPr txBox="1">
            <a:spLocks noGrp="1"/>
          </p:cNvSpPr>
          <p:nvPr>
            <p:ph type="body" idx="1"/>
          </p:nvPr>
        </p:nvSpPr>
        <p:spPr>
          <a:xfrm>
            <a:off x="311700" y="803688"/>
            <a:ext cx="8520600" cy="9021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0"/>
              </a:spcAft>
              <a:buNone/>
            </a:pPr>
            <a:r>
              <a:rPr lang="pt-PT" sz="1200" dirty="0" err="1">
                <a:solidFill>
                  <a:schemeClr val="dk1"/>
                </a:solidFill>
                <a:latin typeface="Lato"/>
                <a:ea typeface="Lato"/>
                <a:cs typeface="Lato"/>
                <a:sym typeface="Lato"/>
              </a:rPr>
              <a:t>The</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concept</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of</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emotion</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should</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be</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carefully</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defined</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when</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building</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emotion</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recognition</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systems</a:t>
            </a:r>
            <a:r>
              <a:rPr lang="pt-PT" sz="1200" dirty="0">
                <a:solidFill>
                  <a:schemeClr val="dk1"/>
                </a:solidFill>
                <a:latin typeface="Lato"/>
                <a:ea typeface="Lato"/>
                <a:cs typeface="Lato"/>
                <a:sym typeface="Lato"/>
              </a:rPr>
              <a:t>.</a:t>
            </a:r>
            <a:endParaRPr sz="1200" dirty="0">
              <a:solidFill>
                <a:schemeClr val="dk1"/>
              </a:solidFill>
              <a:latin typeface="Lato"/>
              <a:ea typeface="Lato"/>
              <a:cs typeface="Lato"/>
              <a:sym typeface="Lato"/>
            </a:endParaRPr>
          </a:p>
          <a:p>
            <a:pPr marL="0" lvl="0" indent="0" algn="l" rtl="0">
              <a:spcBef>
                <a:spcPts val="1200"/>
              </a:spcBef>
              <a:spcAft>
                <a:spcPts val="1200"/>
              </a:spcAft>
              <a:buNone/>
            </a:pPr>
            <a:r>
              <a:rPr lang="pt-PT" sz="1200" dirty="0" err="1">
                <a:solidFill>
                  <a:schemeClr val="dk1"/>
                </a:solidFill>
                <a:latin typeface="Lato"/>
                <a:ea typeface="Lato"/>
                <a:cs typeface="Lato"/>
                <a:sym typeface="Lato"/>
              </a:rPr>
              <a:t>There</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is</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still</a:t>
            </a:r>
            <a:r>
              <a:rPr lang="pt-PT" sz="1200" dirty="0">
                <a:solidFill>
                  <a:schemeClr val="dk1"/>
                </a:solidFill>
                <a:latin typeface="Lato"/>
                <a:ea typeface="Lato"/>
                <a:cs typeface="Lato"/>
                <a:sym typeface="Lato"/>
              </a:rPr>
              <a:t> no </a:t>
            </a:r>
            <a:r>
              <a:rPr lang="pt-PT" sz="1200" dirty="0" err="1">
                <a:solidFill>
                  <a:schemeClr val="dk1"/>
                </a:solidFill>
                <a:latin typeface="Lato"/>
                <a:ea typeface="Lato"/>
                <a:cs typeface="Lato"/>
                <a:sym typeface="Lato"/>
              </a:rPr>
              <a:t>consensus</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of</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an</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accurate</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representation</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due</a:t>
            </a:r>
            <a:r>
              <a:rPr lang="pt-PT" sz="1200" dirty="0">
                <a:solidFill>
                  <a:schemeClr val="dk1"/>
                </a:solidFill>
                <a:latin typeface="Lato"/>
                <a:ea typeface="Lato"/>
                <a:cs typeface="Lato"/>
                <a:sym typeface="Lato"/>
              </a:rPr>
              <a:t> to </a:t>
            </a:r>
            <a:r>
              <a:rPr lang="pt-PT" sz="1200" dirty="0" err="1">
                <a:solidFill>
                  <a:schemeClr val="dk1"/>
                </a:solidFill>
                <a:latin typeface="Lato"/>
                <a:ea typeface="Lato"/>
                <a:cs typeface="Lato"/>
                <a:sym typeface="Lato"/>
              </a:rPr>
              <a:t>its</a:t>
            </a:r>
            <a:r>
              <a:rPr lang="pt-PT" sz="1200" dirty="0">
                <a:solidFill>
                  <a:schemeClr val="dk1"/>
                </a:solidFill>
                <a:latin typeface="Lato"/>
                <a:ea typeface="Lato"/>
                <a:cs typeface="Lato"/>
                <a:sym typeface="Lato"/>
              </a:rPr>
              <a:t> natural </a:t>
            </a:r>
            <a:r>
              <a:rPr lang="pt-PT" sz="1200" b="1" dirty="0" err="1">
                <a:solidFill>
                  <a:schemeClr val="dk1"/>
                </a:solidFill>
                <a:latin typeface="Lato"/>
                <a:ea typeface="Lato"/>
                <a:cs typeface="Lato"/>
                <a:sym typeface="Lato"/>
              </a:rPr>
              <a:t>subjectivity</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however</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the</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main</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accepted</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and</a:t>
            </a:r>
            <a:r>
              <a:rPr lang="pt-PT" sz="1200"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utilized</a:t>
            </a:r>
            <a:r>
              <a:rPr lang="pt-PT" sz="1200" dirty="0">
                <a:solidFill>
                  <a:schemeClr val="dk1"/>
                </a:solidFill>
                <a:latin typeface="Lato"/>
                <a:ea typeface="Lato"/>
                <a:cs typeface="Lato"/>
                <a:sym typeface="Lato"/>
              </a:rPr>
              <a:t> for are </a:t>
            </a:r>
            <a:r>
              <a:rPr lang="pt-PT" sz="1200" dirty="0" err="1">
                <a:solidFill>
                  <a:schemeClr val="dk1"/>
                </a:solidFill>
                <a:latin typeface="Lato"/>
                <a:ea typeface="Lato"/>
                <a:cs typeface="Lato"/>
                <a:sym typeface="Lato"/>
              </a:rPr>
              <a:t>the</a:t>
            </a:r>
            <a:r>
              <a:rPr lang="pt-PT" sz="1200" dirty="0">
                <a:solidFill>
                  <a:schemeClr val="dk1"/>
                </a:solidFill>
                <a:latin typeface="Lato"/>
                <a:ea typeface="Lato"/>
                <a:cs typeface="Lato"/>
                <a:sym typeface="Lato"/>
              </a:rPr>
              <a:t> </a:t>
            </a:r>
            <a:r>
              <a:rPr lang="pt-PT" sz="1200" b="1" dirty="0" err="1">
                <a:solidFill>
                  <a:schemeClr val="dk1"/>
                </a:solidFill>
                <a:latin typeface="Lato"/>
                <a:ea typeface="Lato"/>
                <a:cs typeface="Lato"/>
                <a:sym typeface="Lato"/>
              </a:rPr>
              <a:t>discrete</a:t>
            </a:r>
            <a:r>
              <a:rPr lang="pt-PT" sz="1200" b="1" dirty="0">
                <a:solidFill>
                  <a:schemeClr val="dk1"/>
                </a:solidFill>
                <a:latin typeface="Lato"/>
                <a:ea typeface="Lato"/>
                <a:cs typeface="Lato"/>
                <a:sym typeface="Lato"/>
              </a:rPr>
              <a:t> </a:t>
            </a:r>
            <a:r>
              <a:rPr lang="pt-PT" sz="1200" dirty="0" err="1">
                <a:solidFill>
                  <a:schemeClr val="dk1"/>
                </a:solidFill>
                <a:latin typeface="Lato"/>
                <a:ea typeface="Lato"/>
                <a:cs typeface="Lato"/>
                <a:sym typeface="Lato"/>
              </a:rPr>
              <a:t>and</a:t>
            </a:r>
            <a:r>
              <a:rPr lang="pt-PT" sz="1200" dirty="0">
                <a:solidFill>
                  <a:schemeClr val="dk1"/>
                </a:solidFill>
                <a:latin typeface="Lato"/>
                <a:ea typeface="Lato"/>
                <a:cs typeface="Lato"/>
                <a:sym typeface="Lato"/>
              </a:rPr>
              <a:t> </a:t>
            </a:r>
            <a:r>
              <a:rPr lang="pt-PT" sz="1200" b="1" dirty="0">
                <a:solidFill>
                  <a:schemeClr val="dk1"/>
                </a:solidFill>
                <a:latin typeface="Lato"/>
                <a:ea typeface="Lato"/>
                <a:cs typeface="Lato"/>
                <a:sym typeface="Lato"/>
              </a:rPr>
              <a:t>dimensional </a:t>
            </a:r>
            <a:r>
              <a:rPr lang="pt-PT" sz="1200" b="1" dirty="0" err="1">
                <a:solidFill>
                  <a:schemeClr val="dk1"/>
                </a:solidFill>
                <a:latin typeface="Lato"/>
                <a:ea typeface="Lato"/>
                <a:cs typeface="Lato"/>
                <a:sym typeface="Lato"/>
              </a:rPr>
              <a:t>models</a:t>
            </a:r>
            <a:r>
              <a:rPr lang="pt-PT" sz="1200" dirty="0">
                <a:solidFill>
                  <a:schemeClr val="dk1"/>
                </a:solidFill>
                <a:latin typeface="Lato"/>
                <a:ea typeface="Lato"/>
                <a:cs typeface="Lato"/>
                <a:sym typeface="Lato"/>
              </a:rPr>
              <a:t>.</a:t>
            </a:r>
            <a:endParaRPr sz="1200" dirty="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sp>
        <p:nvSpPr>
          <p:cNvPr id="93" name="Google Shape;9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5</a:t>
            </a:fld>
            <a:endParaRPr/>
          </a:p>
        </p:txBody>
      </p:sp>
      <p:sp>
        <p:nvSpPr>
          <p:cNvPr id="94" name="Google Shape;94;p17"/>
          <p:cNvSpPr txBox="1">
            <a:spLocks noGrp="1"/>
          </p:cNvSpPr>
          <p:nvPr>
            <p:ph type="title"/>
          </p:nvPr>
        </p:nvSpPr>
        <p:spPr>
          <a:xfrm>
            <a:off x="311700" y="264900"/>
            <a:ext cx="2703000" cy="1314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PT" b="1">
                <a:latin typeface="Lato"/>
                <a:ea typeface="Lato"/>
                <a:cs typeface="Lato"/>
                <a:sym typeface="Lato"/>
              </a:rPr>
              <a:t>Emotion</a:t>
            </a:r>
            <a:endParaRPr b="1">
              <a:latin typeface="Lato"/>
              <a:ea typeface="Lato"/>
              <a:cs typeface="Lato"/>
              <a:sym typeface="Lato"/>
            </a:endParaRPr>
          </a:p>
          <a:p>
            <a:pPr marL="0" lvl="0" indent="0" algn="l" rtl="0">
              <a:spcBef>
                <a:spcPts val="0"/>
              </a:spcBef>
              <a:spcAft>
                <a:spcPts val="0"/>
              </a:spcAft>
              <a:buNone/>
            </a:pPr>
            <a:r>
              <a:rPr lang="pt-PT" b="1">
                <a:latin typeface="Lato"/>
                <a:ea typeface="Lato"/>
                <a:cs typeface="Lato"/>
                <a:sym typeface="Lato"/>
              </a:rPr>
              <a:t>Recognition</a:t>
            </a:r>
            <a:endParaRPr b="1">
              <a:latin typeface="Lato"/>
              <a:ea typeface="Lato"/>
              <a:cs typeface="Lato"/>
              <a:sym typeface="Lato"/>
            </a:endParaRPr>
          </a:p>
          <a:p>
            <a:pPr marL="0" lvl="0" indent="0" algn="l" rtl="0">
              <a:spcBef>
                <a:spcPts val="0"/>
              </a:spcBef>
              <a:spcAft>
                <a:spcPts val="0"/>
              </a:spcAft>
              <a:buNone/>
            </a:pPr>
            <a:r>
              <a:rPr lang="pt-PT" b="1">
                <a:latin typeface="Lato"/>
                <a:ea typeface="Lato"/>
                <a:cs typeface="Lato"/>
                <a:sym typeface="Lato"/>
              </a:rPr>
              <a:t>Datasets</a:t>
            </a:r>
            <a:endParaRPr b="1">
              <a:latin typeface="Lato"/>
              <a:ea typeface="Lato"/>
              <a:cs typeface="Lato"/>
              <a:sym typeface="Lato"/>
            </a:endParaRPr>
          </a:p>
        </p:txBody>
      </p:sp>
      <p:pic>
        <p:nvPicPr>
          <p:cNvPr id="95" name="Google Shape;95;p17"/>
          <p:cNvPicPr preferRelativeResize="0"/>
          <p:nvPr/>
        </p:nvPicPr>
        <p:blipFill>
          <a:blip r:embed="rId3">
            <a:alphaModFix/>
          </a:blip>
          <a:stretch>
            <a:fillRect/>
          </a:stretch>
        </p:blipFill>
        <p:spPr>
          <a:xfrm>
            <a:off x="274475" y="2995000"/>
            <a:ext cx="5472348" cy="2015649"/>
          </a:xfrm>
          <a:prstGeom prst="rect">
            <a:avLst/>
          </a:prstGeom>
          <a:noFill/>
          <a:ln>
            <a:noFill/>
          </a:ln>
        </p:spPr>
      </p:pic>
      <p:pic>
        <p:nvPicPr>
          <p:cNvPr id="96" name="Google Shape;96;p17"/>
          <p:cNvPicPr preferRelativeResize="0"/>
          <p:nvPr/>
        </p:nvPicPr>
        <p:blipFill rotWithShape="1">
          <a:blip r:embed="rId4">
            <a:alphaModFix/>
          </a:blip>
          <a:srcRect t="1195" r="4571" b="852"/>
          <a:stretch/>
        </p:blipFill>
        <p:spPr>
          <a:xfrm>
            <a:off x="3298249" y="197975"/>
            <a:ext cx="5663251" cy="3203174"/>
          </a:xfrm>
          <a:prstGeom prst="rect">
            <a:avLst/>
          </a:prstGeom>
          <a:noFill/>
          <a:ln>
            <a:noFill/>
          </a:ln>
          <a:effectLst>
            <a:outerShdw blurRad="114300" dist="19050" dir="5400000" algn="bl" rotWithShape="0">
              <a:srgbClr val="000000">
                <a:alpha val="50000"/>
              </a:srgbClr>
            </a:outerShdw>
          </a:effectLst>
        </p:spPr>
      </p:pic>
      <p:sp>
        <p:nvSpPr>
          <p:cNvPr id="97" name="Google Shape;97;p17"/>
          <p:cNvSpPr txBox="1"/>
          <p:nvPr/>
        </p:nvSpPr>
        <p:spPr>
          <a:xfrm>
            <a:off x="3298175" y="3401150"/>
            <a:ext cx="56634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PT" sz="1100">
                <a:solidFill>
                  <a:schemeClr val="dk1"/>
                </a:solidFill>
                <a:latin typeface="Lato"/>
                <a:ea typeface="Lato"/>
                <a:cs typeface="Lato"/>
                <a:sym typeface="Lato"/>
              </a:rPr>
              <a:t>Summary and description of emotion recognition datasets.</a:t>
            </a:r>
            <a:endParaRPr sz="1100">
              <a:latin typeface="Lato"/>
              <a:ea typeface="Lato"/>
              <a:cs typeface="Lato"/>
              <a:sym typeface="Lato"/>
            </a:endParaRPr>
          </a:p>
        </p:txBody>
      </p:sp>
      <p:sp>
        <p:nvSpPr>
          <p:cNvPr id="98" name="Google Shape;98;p17"/>
          <p:cNvSpPr txBox="1"/>
          <p:nvPr/>
        </p:nvSpPr>
        <p:spPr>
          <a:xfrm>
            <a:off x="5707550" y="4070850"/>
            <a:ext cx="33135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PT" sz="1100">
                <a:solidFill>
                  <a:schemeClr val="dk1"/>
                </a:solidFill>
                <a:highlight>
                  <a:srgbClr val="FFFFFF"/>
                </a:highlight>
                <a:latin typeface="Lato"/>
                <a:ea typeface="Lato"/>
                <a:cs typeface="Lato"/>
                <a:sym typeface="Lato"/>
              </a:rPr>
              <a:t>Frequency distribution of used databases in reviewed articles from a SOTA emotion recognition survey</a:t>
            </a:r>
            <a:endParaRPr sz="11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6</a:t>
            </a:fld>
            <a:endParaRPr/>
          </a:p>
        </p:txBody>
      </p:sp>
      <p:sp>
        <p:nvSpPr>
          <p:cNvPr id="104" name="Google Shape;104;p18"/>
          <p:cNvSpPr txBox="1">
            <a:spLocks noGrp="1"/>
          </p:cNvSpPr>
          <p:nvPr>
            <p:ph type="title"/>
          </p:nvPr>
        </p:nvSpPr>
        <p:spPr>
          <a:xfrm>
            <a:off x="266225" y="270975"/>
            <a:ext cx="8727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PT" b="1">
                <a:latin typeface="Lato"/>
                <a:ea typeface="Lato"/>
                <a:cs typeface="Lato"/>
                <a:sym typeface="Lato"/>
              </a:rPr>
              <a:t>SER - Speech Features (1)</a:t>
            </a:r>
            <a:endParaRPr b="1">
              <a:latin typeface="Lato"/>
              <a:ea typeface="Lato"/>
              <a:cs typeface="Lato"/>
              <a:sym typeface="Lato"/>
            </a:endParaRPr>
          </a:p>
        </p:txBody>
      </p:sp>
      <p:sp>
        <p:nvSpPr>
          <p:cNvPr id="105" name="Google Shape;105;p18"/>
          <p:cNvSpPr txBox="1">
            <a:spLocks noGrp="1"/>
          </p:cNvSpPr>
          <p:nvPr>
            <p:ph type="body" idx="1"/>
          </p:nvPr>
        </p:nvSpPr>
        <p:spPr>
          <a:xfrm>
            <a:off x="309831" y="1309700"/>
            <a:ext cx="7764600" cy="62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PT" sz="1100" b="1">
                <a:solidFill>
                  <a:srgbClr val="2B2A35"/>
                </a:solidFill>
                <a:latin typeface="Lato"/>
                <a:ea typeface="Lato"/>
                <a:cs typeface="Lato"/>
                <a:sym typeface="Lato"/>
              </a:rPr>
              <a:t>Prosodic Features</a:t>
            </a:r>
            <a:endParaRPr sz="1100" b="1">
              <a:solidFill>
                <a:srgbClr val="2B2A35"/>
              </a:solidFill>
              <a:latin typeface="Lato"/>
              <a:ea typeface="Lato"/>
              <a:cs typeface="Lato"/>
              <a:sym typeface="Lato"/>
            </a:endParaRPr>
          </a:p>
          <a:p>
            <a:pPr marL="0" lvl="0" indent="0" algn="l" rtl="0">
              <a:spcBef>
                <a:spcPts val="0"/>
              </a:spcBef>
              <a:spcAft>
                <a:spcPts val="0"/>
              </a:spcAft>
              <a:buNone/>
            </a:pPr>
            <a:r>
              <a:rPr lang="pt-PT" sz="1100">
                <a:solidFill>
                  <a:schemeClr val="dk1"/>
                </a:solidFill>
                <a:latin typeface="Lato"/>
                <a:ea typeface="Lato"/>
                <a:cs typeface="Lato"/>
                <a:sym typeface="Lato"/>
              </a:rPr>
              <a:t>Can be perceived by humans, such as intonation, rhythm, and loudness.</a:t>
            </a:r>
            <a:endParaRPr sz="1100">
              <a:solidFill>
                <a:schemeClr val="dk1"/>
              </a:solidFill>
              <a:latin typeface="Lato"/>
              <a:ea typeface="Lato"/>
              <a:cs typeface="Lato"/>
              <a:sym typeface="Lato"/>
            </a:endParaRPr>
          </a:p>
        </p:txBody>
      </p:sp>
      <p:sp>
        <p:nvSpPr>
          <p:cNvPr id="106" name="Google Shape;106;p18"/>
          <p:cNvSpPr txBox="1">
            <a:spLocks noGrp="1"/>
          </p:cNvSpPr>
          <p:nvPr>
            <p:ph type="body" idx="1"/>
          </p:nvPr>
        </p:nvSpPr>
        <p:spPr>
          <a:xfrm>
            <a:off x="264300" y="2337342"/>
            <a:ext cx="8215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PT" sz="1100" b="1">
                <a:solidFill>
                  <a:srgbClr val="2B2A35"/>
                </a:solidFill>
                <a:latin typeface="Lato"/>
                <a:ea typeface="Lato"/>
                <a:cs typeface="Lato"/>
                <a:sym typeface="Lato"/>
              </a:rPr>
              <a:t>Spectral Features</a:t>
            </a:r>
            <a:endParaRPr sz="1100" b="1">
              <a:solidFill>
                <a:srgbClr val="2B2A35"/>
              </a:solidFill>
              <a:latin typeface="Lato"/>
              <a:ea typeface="Lato"/>
              <a:cs typeface="Lato"/>
              <a:sym typeface="Lato"/>
            </a:endParaRPr>
          </a:p>
          <a:p>
            <a:pPr marL="0" lvl="0" indent="0" algn="l" rtl="0">
              <a:spcBef>
                <a:spcPts val="0"/>
              </a:spcBef>
              <a:spcAft>
                <a:spcPts val="0"/>
              </a:spcAft>
              <a:buNone/>
            </a:pPr>
            <a:r>
              <a:rPr lang="pt-PT" sz="1100">
                <a:solidFill>
                  <a:schemeClr val="dk1"/>
                </a:solidFill>
                <a:latin typeface="Lato"/>
                <a:ea typeface="Lato"/>
                <a:cs typeface="Lato"/>
                <a:sym typeface="Lato"/>
              </a:rPr>
              <a:t>Obtained by transforming the time domain signal into the frequency domain.</a:t>
            </a:r>
            <a:endParaRPr sz="1100">
              <a:solidFill>
                <a:schemeClr val="dk1"/>
              </a:solidFill>
              <a:latin typeface="Lato"/>
              <a:ea typeface="Lato"/>
              <a:cs typeface="Lato"/>
              <a:sym typeface="Lato"/>
            </a:endParaRPr>
          </a:p>
        </p:txBody>
      </p:sp>
      <p:sp>
        <p:nvSpPr>
          <p:cNvPr id="107" name="Google Shape;107;p18"/>
          <p:cNvSpPr txBox="1"/>
          <p:nvPr/>
        </p:nvSpPr>
        <p:spPr>
          <a:xfrm>
            <a:off x="290548" y="3801298"/>
            <a:ext cx="8215500" cy="54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pt-PT" sz="1100" b="1">
                <a:solidFill>
                  <a:srgbClr val="2B2A35"/>
                </a:solidFill>
                <a:latin typeface="Lato"/>
                <a:ea typeface="Lato"/>
                <a:cs typeface="Lato"/>
                <a:sym typeface="Lato"/>
              </a:rPr>
              <a:t>Voice Quality Features</a:t>
            </a:r>
            <a:endParaRPr sz="1100" b="1">
              <a:solidFill>
                <a:srgbClr val="2B2A35"/>
              </a:solidFill>
              <a:latin typeface="Lato"/>
              <a:ea typeface="Lato"/>
              <a:cs typeface="Lato"/>
              <a:sym typeface="Lato"/>
            </a:endParaRPr>
          </a:p>
          <a:p>
            <a:pPr marL="0" lvl="0" indent="0" algn="l" rtl="0">
              <a:lnSpc>
                <a:spcPct val="115000"/>
              </a:lnSpc>
              <a:spcBef>
                <a:spcPts val="0"/>
              </a:spcBef>
              <a:spcAft>
                <a:spcPts val="0"/>
              </a:spcAft>
              <a:buNone/>
            </a:pPr>
            <a:r>
              <a:rPr lang="pt-PT" sz="1100">
                <a:solidFill>
                  <a:schemeClr val="dk1"/>
                </a:solidFill>
                <a:latin typeface="Lato"/>
                <a:ea typeface="Lato"/>
                <a:cs typeface="Lato"/>
                <a:sym typeface="Lato"/>
              </a:rPr>
              <a:t>Distinctive characteristics of a person's voice and measure of the overall voice quality.</a:t>
            </a:r>
            <a:endParaRPr sz="1100">
              <a:solidFill>
                <a:schemeClr val="dk1"/>
              </a:solidFill>
              <a:latin typeface="Lato"/>
              <a:ea typeface="Lato"/>
              <a:cs typeface="Lato"/>
              <a:sym typeface="Lato"/>
            </a:endParaRPr>
          </a:p>
        </p:txBody>
      </p:sp>
      <p:sp>
        <p:nvSpPr>
          <p:cNvPr id="108" name="Google Shape;108;p18"/>
          <p:cNvSpPr txBox="1"/>
          <p:nvPr/>
        </p:nvSpPr>
        <p:spPr>
          <a:xfrm>
            <a:off x="275263" y="527302"/>
            <a:ext cx="86154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Clr>
                <a:schemeClr val="dk1"/>
              </a:buClr>
              <a:buSzPts val="1100"/>
              <a:buFont typeface="Arial"/>
              <a:buNone/>
            </a:pPr>
            <a:r>
              <a:rPr lang="pt-PT" sz="1300" i="1" dirty="0" err="1">
                <a:solidFill>
                  <a:schemeClr val="dk1"/>
                </a:solidFill>
                <a:latin typeface="Lato"/>
                <a:ea typeface="Lato"/>
                <a:cs typeface="Lato"/>
                <a:sym typeface="Lato"/>
              </a:rPr>
              <a:t>Speech</a:t>
            </a:r>
            <a:r>
              <a:rPr lang="pt-PT" sz="1300" i="1" dirty="0">
                <a:solidFill>
                  <a:schemeClr val="dk1"/>
                </a:solidFill>
                <a:latin typeface="Lato"/>
                <a:ea typeface="Lato"/>
                <a:cs typeface="Lato"/>
                <a:sym typeface="Lato"/>
              </a:rPr>
              <a:t> </a:t>
            </a:r>
            <a:r>
              <a:rPr lang="pt-PT" sz="1300" i="1" dirty="0" err="1">
                <a:solidFill>
                  <a:schemeClr val="dk1"/>
                </a:solidFill>
                <a:latin typeface="Lato"/>
                <a:ea typeface="Lato"/>
                <a:cs typeface="Lato"/>
                <a:sym typeface="Lato"/>
              </a:rPr>
              <a:t>is</a:t>
            </a:r>
            <a:r>
              <a:rPr lang="pt-PT" sz="1300" i="1" dirty="0">
                <a:solidFill>
                  <a:schemeClr val="dk1"/>
                </a:solidFill>
                <a:latin typeface="Lato"/>
                <a:ea typeface="Lato"/>
                <a:cs typeface="Lato"/>
                <a:sym typeface="Lato"/>
              </a:rPr>
              <a:t> a vital </a:t>
            </a:r>
            <a:r>
              <a:rPr lang="pt-PT" sz="1300" i="1" dirty="0" err="1">
                <a:solidFill>
                  <a:schemeClr val="dk1"/>
                </a:solidFill>
                <a:latin typeface="Lato"/>
                <a:ea typeface="Lato"/>
                <a:cs typeface="Lato"/>
                <a:sym typeface="Lato"/>
              </a:rPr>
              <a:t>tool</a:t>
            </a:r>
            <a:r>
              <a:rPr lang="pt-PT" sz="1300" i="1" dirty="0">
                <a:solidFill>
                  <a:schemeClr val="dk1"/>
                </a:solidFill>
                <a:latin typeface="Lato"/>
                <a:ea typeface="Lato"/>
                <a:cs typeface="Lato"/>
                <a:sym typeface="Lato"/>
              </a:rPr>
              <a:t> for </a:t>
            </a:r>
            <a:r>
              <a:rPr lang="pt-PT" sz="1300" i="1" dirty="0" err="1">
                <a:solidFill>
                  <a:schemeClr val="dk1"/>
                </a:solidFill>
                <a:latin typeface="Lato"/>
                <a:ea typeface="Lato"/>
                <a:cs typeface="Lato"/>
                <a:sym typeface="Lato"/>
              </a:rPr>
              <a:t>human</a:t>
            </a:r>
            <a:r>
              <a:rPr lang="pt-PT" sz="1300" i="1" dirty="0">
                <a:solidFill>
                  <a:schemeClr val="dk1"/>
                </a:solidFill>
                <a:latin typeface="Lato"/>
                <a:ea typeface="Lato"/>
                <a:cs typeface="Lato"/>
                <a:sym typeface="Lato"/>
              </a:rPr>
              <a:t> </a:t>
            </a:r>
            <a:r>
              <a:rPr lang="pt-PT" sz="1300" i="1" dirty="0" err="1">
                <a:solidFill>
                  <a:schemeClr val="dk1"/>
                </a:solidFill>
                <a:latin typeface="Lato"/>
                <a:ea typeface="Lato"/>
                <a:cs typeface="Lato"/>
                <a:sym typeface="Lato"/>
              </a:rPr>
              <a:t>communication</a:t>
            </a:r>
            <a:r>
              <a:rPr lang="pt-PT" sz="1300" i="1" dirty="0">
                <a:solidFill>
                  <a:schemeClr val="dk1"/>
                </a:solidFill>
                <a:latin typeface="Lato"/>
                <a:ea typeface="Lato"/>
                <a:cs typeface="Lato"/>
                <a:sym typeface="Lato"/>
              </a:rPr>
              <a:t> </a:t>
            </a:r>
            <a:r>
              <a:rPr lang="pt-PT" sz="1300" i="1" dirty="0" err="1">
                <a:solidFill>
                  <a:schemeClr val="dk1"/>
                </a:solidFill>
                <a:latin typeface="Lato"/>
                <a:ea typeface="Lato"/>
                <a:cs typeface="Lato"/>
                <a:sym typeface="Lato"/>
              </a:rPr>
              <a:t>and</a:t>
            </a:r>
            <a:r>
              <a:rPr lang="pt-PT" sz="1300" i="1" dirty="0">
                <a:solidFill>
                  <a:schemeClr val="dk1"/>
                </a:solidFill>
                <a:latin typeface="Lato"/>
                <a:ea typeface="Lato"/>
                <a:cs typeface="Lato"/>
                <a:sym typeface="Lato"/>
              </a:rPr>
              <a:t> social </a:t>
            </a:r>
            <a:r>
              <a:rPr lang="pt-PT" sz="1300" i="1" dirty="0" err="1">
                <a:solidFill>
                  <a:schemeClr val="dk1"/>
                </a:solidFill>
                <a:latin typeface="Lato"/>
                <a:ea typeface="Lato"/>
                <a:cs typeface="Lato"/>
                <a:sym typeface="Lato"/>
              </a:rPr>
              <a:t>interaction</a:t>
            </a:r>
            <a:r>
              <a:rPr lang="pt-PT" sz="1300" i="1" dirty="0">
                <a:solidFill>
                  <a:schemeClr val="dk1"/>
                </a:solidFill>
                <a:latin typeface="Lato"/>
                <a:ea typeface="Lato"/>
                <a:cs typeface="Lato"/>
                <a:sym typeface="Lato"/>
              </a:rPr>
              <a:t>. </a:t>
            </a:r>
            <a:r>
              <a:rPr lang="pt-PT" sz="1300" i="1" dirty="0" err="1">
                <a:solidFill>
                  <a:schemeClr val="dk1"/>
                </a:solidFill>
                <a:latin typeface="Lato"/>
                <a:ea typeface="Lato"/>
                <a:cs typeface="Lato"/>
                <a:sym typeface="Lato"/>
              </a:rPr>
              <a:t>It</a:t>
            </a:r>
            <a:r>
              <a:rPr lang="pt-PT" sz="1300" i="1" dirty="0">
                <a:solidFill>
                  <a:schemeClr val="dk1"/>
                </a:solidFill>
                <a:latin typeface="Lato"/>
                <a:ea typeface="Lato"/>
                <a:cs typeface="Lato"/>
                <a:sym typeface="Lato"/>
              </a:rPr>
              <a:t> </a:t>
            </a:r>
            <a:r>
              <a:rPr lang="pt-PT" sz="1300" i="1" dirty="0" err="1">
                <a:solidFill>
                  <a:schemeClr val="dk1"/>
                </a:solidFill>
                <a:latin typeface="Lato"/>
                <a:ea typeface="Lato"/>
                <a:cs typeface="Lato"/>
                <a:sym typeface="Lato"/>
              </a:rPr>
              <a:t>is</a:t>
            </a:r>
            <a:r>
              <a:rPr lang="pt-PT" sz="1300" i="1" dirty="0">
                <a:solidFill>
                  <a:schemeClr val="dk1"/>
                </a:solidFill>
                <a:latin typeface="Lato"/>
                <a:ea typeface="Lato"/>
                <a:cs typeface="Lato"/>
                <a:sym typeface="Lato"/>
              </a:rPr>
              <a:t> a </a:t>
            </a:r>
            <a:r>
              <a:rPr lang="pt-PT" sz="1300" i="1" dirty="0" err="1">
                <a:solidFill>
                  <a:schemeClr val="dk1"/>
                </a:solidFill>
                <a:latin typeface="Lato"/>
                <a:ea typeface="Lato"/>
                <a:cs typeface="Lato"/>
                <a:sym typeface="Lato"/>
              </a:rPr>
              <a:t>continuous</a:t>
            </a:r>
            <a:r>
              <a:rPr lang="pt-PT" sz="1300" i="1" dirty="0">
                <a:solidFill>
                  <a:schemeClr val="dk1"/>
                </a:solidFill>
                <a:latin typeface="Lato"/>
                <a:ea typeface="Lato"/>
                <a:cs typeface="Lato"/>
                <a:sym typeface="Lato"/>
              </a:rPr>
              <a:t> </a:t>
            </a:r>
            <a:r>
              <a:rPr lang="pt-PT" sz="1300" i="1" dirty="0" err="1">
                <a:solidFill>
                  <a:schemeClr val="dk1"/>
                </a:solidFill>
                <a:latin typeface="Lato"/>
                <a:ea typeface="Lato"/>
                <a:cs typeface="Lato"/>
                <a:sym typeface="Lato"/>
              </a:rPr>
              <a:t>signal</a:t>
            </a:r>
            <a:r>
              <a:rPr lang="pt-PT" sz="1300" i="1" dirty="0">
                <a:solidFill>
                  <a:schemeClr val="dk1"/>
                </a:solidFill>
                <a:latin typeface="Lato"/>
                <a:ea typeface="Lato"/>
                <a:cs typeface="Lato"/>
                <a:sym typeface="Lato"/>
              </a:rPr>
              <a:t> </a:t>
            </a:r>
            <a:r>
              <a:rPr lang="pt-PT" sz="1300" i="1" dirty="0" err="1">
                <a:solidFill>
                  <a:schemeClr val="dk1"/>
                </a:solidFill>
                <a:latin typeface="Lato"/>
                <a:ea typeface="Lato"/>
                <a:cs typeface="Lato"/>
                <a:sym typeface="Lato"/>
              </a:rPr>
              <a:t>that</a:t>
            </a:r>
            <a:r>
              <a:rPr lang="pt-PT" sz="1300" i="1" dirty="0">
                <a:solidFill>
                  <a:schemeClr val="dk1"/>
                </a:solidFill>
                <a:latin typeface="Lato"/>
                <a:ea typeface="Lato"/>
                <a:cs typeface="Lato"/>
                <a:sym typeface="Lato"/>
              </a:rPr>
              <a:t> can </a:t>
            </a:r>
            <a:r>
              <a:rPr lang="pt-PT" sz="1300" i="1" dirty="0" err="1">
                <a:solidFill>
                  <a:schemeClr val="dk1"/>
                </a:solidFill>
                <a:latin typeface="Lato"/>
                <a:ea typeface="Lato"/>
                <a:cs typeface="Lato"/>
                <a:sym typeface="Lato"/>
              </a:rPr>
              <a:t>convey</a:t>
            </a:r>
            <a:r>
              <a:rPr lang="pt-PT" sz="1300" i="1" dirty="0">
                <a:solidFill>
                  <a:schemeClr val="dk1"/>
                </a:solidFill>
                <a:latin typeface="Lato"/>
                <a:ea typeface="Lato"/>
                <a:cs typeface="Lato"/>
                <a:sym typeface="Lato"/>
              </a:rPr>
              <a:t> </a:t>
            </a:r>
            <a:r>
              <a:rPr lang="pt-PT" sz="1300" i="1" dirty="0" err="1">
                <a:solidFill>
                  <a:schemeClr val="dk1"/>
                </a:solidFill>
                <a:latin typeface="Lato"/>
                <a:ea typeface="Lato"/>
                <a:cs typeface="Lato"/>
                <a:sym typeface="Lato"/>
              </a:rPr>
              <a:t>information</a:t>
            </a:r>
            <a:r>
              <a:rPr lang="pt-PT" sz="1300" i="1" dirty="0">
                <a:solidFill>
                  <a:schemeClr val="dk1"/>
                </a:solidFill>
                <a:latin typeface="Lato"/>
                <a:ea typeface="Lato"/>
                <a:cs typeface="Lato"/>
                <a:sym typeface="Lato"/>
              </a:rPr>
              <a:t>, </a:t>
            </a:r>
            <a:r>
              <a:rPr lang="pt-PT" sz="1300" i="1" dirty="0" err="1">
                <a:solidFill>
                  <a:schemeClr val="dk1"/>
                </a:solidFill>
                <a:latin typeface="Lato"/>
                <a:ea typeface="Lato"/>
                <a:cs typeface="Lato"/>
                <a:sym typeface="Lato"/>
              </a:rPr>
              <a:t>emotions</a:t>
            </a:r>
            <a:r>
              <a:rPr lang="pt-PT" sz="1300" i="1" dirty="0">
                <a:solidFill>
                  <a:schemeClr val="dk1"/>
                </a:solidFill>
                <a:latin typeface="Lato"/>
                <a:ea typeface="Lato"/>
                <a:cs typeface="Lato"/>
                <a:sym typeface="Lato"/>
              </a:rPr>
              <a:t> </a:t>
            </a:r>
            <a:r>
              <a:rPr lang="pt-PT" sz="1300" i="1" dirty="0" err="1">
                <a:solidFill>
                  <a:schemeClr val="dk1"/>
                </a:solidFill>
                <a:latin typeface="Lato"/>
                <a:ea typeface="Lato"/>
                <a:cs typeface="Lato"/>
                <a:sym typeface="Lato"/>
              </a:rPr>
              <a:t>and</a:t>
            </a:r>
            <a:r>
              <a:rPr lang="pt-PT" sz="1300" i="1" dirty="0">
                <a:solidFill>
                  <a:schemeClr val="dk1"/>
                </a:solidFill>
                <a:latin typeface="Lato"/>
                <a:ea typeface="Lato"/>
                <a:cs typeface="Lato"/>
                <a:sym typeface="Lato"/>
              </a:rPr>
              <a:t> </a:t>
            </a:r>
            <a:r>
              <a:rPr lang="pt-PT" sz="1300" i="1" dirty="0" err="1">
                <a:solidFill>
                  <a:schemeClr val="dk1"/>
                </a:solidFill>
                <a:latin typeface="Lato"/>
                <a:ea typeface="Lato"/>
                <a:cs typeface="Lato"/>
                <a:sym typeface="Lato"/>
              </a:rPr>
              <a:t>meaning</a:t>
            </a:r>
            <a:r>
              <a:rPr lang="pt-PT" sz="1300" i="1" dirty="0">
                <a:solidFill>
                  <a:schemeClr val="dk1"/>
                </a:solidFill>
                <a:latin typeface="Lato"/>
                <a:ea typeface="Lato"/>
                <a:cs typeface="Lato"/>
                <a:sym typeface="Lato"/>
              </a:rPr>
              <a:t>.</a:t>
            </a:r>
            <a:endParaRPr sz="1300" i="1" dirty="0">
              <a:solidFill>
                <a:schemeClr val="dk1"/>
              </a:solidFill>
              <a:latin typeface="Lato"/>
              <a:ea typeface="Lato"/>
              <a:cs typeface="Lato"/>
              <a:sym typeface="Lato"/>
            </a:endParaRPr>
          </a:p>
        </p:txBody>
      </p:sp>
      <p:cxnSp>
        <p:nvCxnSpPr>
          <p:cNvPr id="109" name="Google Shape;109;p18"/>
          <p:cNvCxnSpPr/>
          <p:nvPr/>
        </p:nvCxnSpPr>
        <p:spPr>
          <a:xfrm>
            <a:off x="282336" y="2304029"/>
            <a:ext cx="8179500" cy="0"/>
          </a:xfrm>
          <a:prstGeom prst="straightConnector1">
            <a:avLst/>
          </a:prstGeom>
          <a:noFill/>
          <a:ln w="9525" cap="flat" cmpd="sng">
            <a:solidFill>
              <a:srgbClr val="B7B7B7"/>
            </a:solidFill>
            <a:prstDash val="solid"/>
            <a:round/>
            <a:headEnd type="none" w="med" len="med"/>
            <a:tailEnd type="none" w="med" len="med"/>
          </a:ln>
        </p:spPr>
      </p:cxnSp>
      <p:cxnSp>
        <p:nvCxnSpPr>
          <p:cNvPr id="110" name="Google Shape;110;p18"/>
          <p:cNvCxnSpPr/>
          <p:nvPr/>
        </p:nvCxnSpPr>
        <p:spPr>
          <a:xfrm>
            <a:off x="313203" y="3740210"/>
            <a:ext cx="8169600" cy="0"/>
          </a:xfrm>
          <a:prstGeom prst="straightConnector1">
            <a:avLst/>
          </a:prstGeom>
          <a:noFill/>
          <a:ln w="9525" cap="flat" cmpd="sng">
            <a:solidFill>
              <a:srgbClr val="B7B7B7"/>
            </a:solidFill>
            <a:prstDash val="solid"/>
            <a:round/>
            <a:headEnd type="none" w="med" len="med"/>
            <a:tailEnd type="none" w="med" len="med"/>
          </a:ln>
        </p:spPr>
      </p:cxnSp>
      <p:sp>
        <p:nvSpPr>
          <p:cNvPr id="111" name="Google Shape;111;p18"/>
          <p:cNvSpPr txBox="1"/>
          <p:nvPr/>
        </p:nvSpPr>
        <p:spPr>
          <a:xfrm>
            <a:off x="2620206" y="1881302"/>
            <a:ext cx="2256900" cy="3540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Clr>
                <a:srgbClr val="0000FF"/>
              </a:buClr>
              <a:buSzPts val="1100"/>
              <a:buFont typeface="Lato"/>
              <a:buChar char="●"/>
            </a:pPr>
            <a:r>
              <a:rPr lang="pt-PT" sz="1100">
                <a:solidFill>
                  <a:schemeClr val="dk1"/>
                </a:solidFill>
                <a:latin typeface="Lato"/>
                <a:ea typeface="Lato"/>
                <a:cs typeface="Lato"/>
                <a:sym typeface="Lato"/>
              </a:rPr>
              <a:t>Pitch</a:t>
            </a:r>
            <a:endParaRPr>
              <a:latin typeface="Lato"/>
              <a:ea typeface="Lato"/>
              <a:cs typeface="Lato"/>
              <a:sym typeface="Lato"/>
            </a:endParaRPr>
          </a:p>
        </p:txBody>
      </p:sp>
      <p:sp>
        <p:nvSpPr>
          <p:cNvPr id="112" name="Google Shape;112;p18"/>
          <p:cNvSpPr txBox="1"/>
          <p:nvPr/>
        </p:nvSpPr>
        <p:spPr>
          <a:xfrm>
            <a:off x="287982" y="1888977"/>
            <a:ext cx="1908900" cy="3540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Clr>
                <a:srgbClr val="0000FF"/>
              </a:buClr>
              <a:buSzPts val="1100"/>
              <a:buFont typeface="Lato"/>
              <a:buChar char="●"/>
            </a:pPr>
            <a:r>
              <a:rPr lang="pt-PT" sz="1100">
                <a:solidFill>
                  <a:schemeClr val="dk1"/>
                </a:solidFill>
                <a:latin typeface="Lato"/>
                <a:ea typeface="Lato"/>
                <a:cs typeface="Lato"/>
                <a:sym typeface="Lato"/>
              </a:rPr>
              <a:t>Energy </a:t>
            </a:r>
            <a:endParaRPr>
              <a:latin typeface="Lato"/>
              <a:ea typeface="Lato"/>
              <a:cs typeface="Lato"/>
              <a:sym typeface="Lato"/>
            </a:endParaRPr>
          </a:p>
        </p:txBody>
      </p:sp>
      <p:sp>
        <p:nvSpPr>
          <p:cNvPr id="113" name="Google Shape;113;p18"/>
          <p:cNvSpPr txBox="1"/>
          <p:nvPr/>
        </p:nvSpPr>
        <p:spPr>
          <a:xfrm>
            <a:off x="4744706" y="1882702"/>
            <a:ext cx="3336600" cy="3540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Clr>
                <a:srgbClr val="0000FF"/>
              </a:buClr>
              <a:buSzPts val="1100"/>
              <a:buFont typeface="Lato"/>
              <a:buChar char="●"/>
            </a:pPr>
            <a:r>
              <a:rPr lang="pt-PT" sz="1100">
                <a:solidFill>
                  <a:schemeClr val="dk1"/>
                </a:solidFill>
                <a:latin typeface="Lato"/>
                <a:ea typeface="Lato"/>
                <a:cs typeface="Lato"/>
                <a:sym typeface="Lato"/>
              </a:rPr>
              <a:t>Duration</a:t>
            </a:r>
            <a:endParaRPr>
              <a:latin typeface="Lato"/>
              <a:ea typeface="Lato"/>
              <a:cs typeface="Lato"/>
              <a:sym typeface="Lato"/>
            </a:endParaRPr>
          </a:p>
        </p:txBody>
      </p:sp>
      <p:sp>
        <p:nvSpPr>
          <p:cNvPr id="114" name="Google Shape;114;p18"/>
          <p:cNvSpPr txBox="1"/>
          <p:nvPr/>
        </p:nvSpPr>
        <p:spPr>
          <a:xfrm>
            <a:off x="313406" y="2750415"/>
            <a:ext cx="4431300" cy="7434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rgbClr val="0000FF"/>
              </a:buClr>
              <a:buSzPts val="1100"/>
              <a:buFont typeface="Lato"/>
              <a:buChar char="●"/>
            </a:pPr>
            <a:r>
              <a:rPr lang="pt-PT" sz="1100" dirty="0">
                <a:solidFill>
                  <a:schemeClr val="dk1"/>
                </a:solidFill>
                <a:latin typeface="Lato"/>
                <a:ea typeface="Lato"/>
                <a:cs typeface="Lato"/>
                <a:sym typeface="Lato"/>
              </a:rPr>
              <a:t>Mel-</a:t>
            </a:r>
            <a:r>
              <a:rPr lang="pt-PT" sz="1100" dirty="0" err="1">
                <a:solidFill>
                  <a:schemeClr val="dk1"/>
                </a:solidFill>
                <a:latin typeface="Lato"/>
                <a:ea typeface="Lato"/>
                <a:cs typeface="Lato"/>
                <a:sym typeface="Lato"/>
              </a:rPr>
              <a:t>frequency</a:t>
            </a:r>
            <a:r>
              <a:rPr lang="pt-PT" sz="1100" dirty="0">
                <a:solidFill>
                  <a:schemeClr val="dk1"/>
                </a:solidFill>
                <a:latin typeface="Lato"/>
                <a:ea typeface="Lato"/>
                <a:cs typeface="Lato"/>
                <a:sym typeface="Lato"/>
              </a:rPr>
              <a:t> </a:t>
            </a:r>
            <a:r>
              <a:rPr lang="pt-PT" sz="1100" dirty="0" err="1">
                <a:solidFill>
                  <a:schemeClr val="dk1"/>
                </a:solidFill>
                <a:latin typeface="Lato"/>
                <a:ea typeface="Lato"/>
                <a:cs typeface="Lato"/>
                <a:sym typeface="Lato"/>
              </a:rPr>
              <a:t>cepstral</a:t>
            </a:r>
            <a:r>
              <a:rPr lang="pt-PT" sz="1100" dirty="0">
                <a:solidFill>
                  <a:schemeClr val="dk1"/>
                </a:solidFill>
                <a:latin typeface="Lato"/>
                <a:ea typeface="Lato"/>
                <a:cs typeface="Lato"/>
                <a:sym typeface="Lato"/>
              </a:rPr>
              <a:t> </a:t>
            </a:r>
            <a:r>
              <a:rPr lang="pt-PT" sz="1100" dirty="0" err="1">
                <a:solidFill>
                  <a:schemeClr val="dk1"/>
                </a:solidFill>
                <a:latin typeface="Lato"/>
                <a:ea typeface="Lato"/>
                <a:cs typeface="Lato"/>
                <a:sym typeface="Lato"/>
              </a:rPr>
              <a:t>coefficients</a:t>
            </a:r>
            <a:r>
              <a:rPr lang="pt-PT" sz="1100" dirty="0">
                <a:solidFill>
                  <a:schemeClr val="dk1"/>
                </a:solidFill>
                <a:latin typeface="Lato"/>
                <a:ea typeface="Lato"/>
                <a:cs typeface="Lato"/>
                <a:sym typeface="Lato"/>
              </a:rPr>
              <a:t> (MFCC)</a:t>
            </a:r>
            <a:endParaRPr sz="1100" dirty="0">
              <a:solidFill>
                <a:schemeClr val="dk1"/>
              </a:solidFill>
              <a:latin typeface="Lato"/>
              <a:ea typeface="Lato"/>
              <a:cs typeface="Lato"/>
              <a:sym typeface="Lato"/>
            </a:endParaRPr>
          </a:p>
          <a:p>
            <a:pPr marL="457200" lvl="0" indent="-298450" algn="l" rtl="0">
              <a:lnSpc>
                <a:spcPct val="115000"/>
              </a:lnSpc>
              <a:spcBef>
                <a:spcPts val="0"/>
              </a:spcBef>
              <a:spcAft>
                <a:spcPts val="0"/>
              </a:spcAft>
              <a:buClr>
                <a:srgbClr val="0000FF"/>
              </a:buClr>
              <a:buSzPts val="1100"/>
              <a:buFont typeface="Lato"/>
              <a:buChar char="●"/>
            </a:pPr>
            <a:r>
              <a:rPr lang="pt-PT" sz="1100" dirty="0">
                <a:solidFill>
                  <a:schemeClr val="dk1"/>
                </a:solidFill>
                <a:latin typeface="Lato"/>
                <a:ea typeface="Lato"/>
                <a:cs typeface="Lato"/>
                <a:sym typeface="Lato"/>
              </a:rPr>
              <a:t>Mel </a:t>
            </a:r>
            <a:r>
              <a:rPr lang="pt-PT" sz="1100" dirty="0" err="1">
                <a:solidFill>
                  <a:schemeClr val="dk1"/>
                </a:solidFill>
                <a:latin typeface="Lato"/>
                <a:ea typeface="Lato"/>
                <a:cs typeface="Lato"/>
                <a:sym typeface="Lato"/>
              </a:rPr>
              <a:t>spectrogram</a:t>
            </a:r>
            <a:endParaRPr sz="1100" dirty="0">
              <a:solidFill>
                <a:schemeClr val="dk1"/>
              </a:solidFill>
              <a:latin typeface="Lato"/>
              <a:ea typeface="Lato"/>
              <a:cs typeface="Lato"/>
              <a:sym typeface="Lato"/>
            </a:endParaRPr>
          </a:p>
          <a:p>
            <a:pPr marL="457200" lvl="0" indent="-298450" algn="l" rtl="0">
              <a:lnSpc>
                <a:spcPct val="115000"/>
              </a:lnSpc>
              <a:spcBef>
                <a:spcPts val="0"/>
              </a:spcBef>
              <a:spcAft>
                <a:spcPts val="0"/>
              </a:spcAft>
              <a:buClr>
                <a:srgbClr val="0000FF"/>
              </a:buClr>
              <a:buSzPts val="1100"/>
              <a:buFont typeface="Lato"/>
              <a:buChar char="●"/>
            </a:pPr>
            <a:r>
              <a:rPr lang="pt-PT" sz="1100" dirty="0" err="1">
                <a:solidFill>
                  <a:schemeClr val="dk1"/>
                </a:solidFill>
                <a:latin typeface="Lato"/>
                <a:ea typeface="Lato"/>
                <a:cs typeface="Lato"/>
                <a:sym typeface="Lato"/>
              </a:rPr>
              <a:t>Spectral</a:t>
            </a:r>
            <a:r>
              <a:rPr lang="pt-PT" sz="1100" dirty="0">
                <a:solidFill>
                  <a:schemeClr val="dk1"/>
                </a:solidFill>
                <a:latin typeface="Lato"/>
                <a:ea typeface="Lato"/>
                <a:cs typeface="Lato"/>
                <a:sym typeface="Lato"/>
              </a:rPr>
              <a:t> </a:t>
            </a:r>
            <a:r>
              <a:rPr lang="pt-PT" sz="1100" dirty="0" err="1">
                <a:solidFill>
                  <a:schemeClr val="dk1"/>
                </a:solidFill>
                <a:latin typeface="Lato"/>
                <a:ea typeface="Lato"/>
                <a:cs typeface="Lato"/>
                <a:sym typeface="Lato"/>
              </a:rPr>
              <a:t>centroid</a:t>
            </a:r>
            <a:endParaRPr sz="1100" dirty="0">
              <a:solidFill>
                <a:schemeClr val="dk1"/>
              </a:solidFill>
              <a:latin typeface="Lato"/>
              <a:ea typeface="Lato"/>
              <a:cs typeface="Lato"/>
              <a:sym typeface="Lato"/>
            </a:endParaRPr>
          </a:p>
        </p:txBody>
      </p:sp>
      <p:sp>
        <p:nvSpPr>
          <p:cNvPr id="115" name="Google Shape;115;p18"/>
          <p:cNvSpPr txBox="1"/>
          <p:nvPr/>
        </p:nvSpPr>
        <p:spPr>
          <a:xfrm>
            <a:off x="4639283" y="2744679"/>
            <a:ext cx="3854700" cy="7434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rgbClr val="0000FF"/>
              </a:buClr>
              <a:buSzPts val="1100"/>
              <a:buFont typeface="Lato"/>
              <a:buChar char="●"/>
            </a:pPr>
            <a:r>
              <a:rPr lang="pt-PT" sz="1100" dirty="0" err="1">
                <a:solidFill>
                  <a:schemeClr val="dk1"/>
                </a:solidFill>
                <a:latin typeface="Lato"/>
                <a:ea typeface="Lato"/>
                <a:cs typeface="Lato"/>
                <a:sym typeface="Lato"/>
              </a:rPr>
              <a:t>Spectral</a:t>
            </a:r>
            <a:r>
              <a:rPr lang="pt-PT" sz="1100" dirty="0">
                <a:solidFill>
                  <a:schemeClr val="dk1"/>
                </a:solidFill>
                <a:latin typeface="Lato"/>
                <a:ea typeface="Lato"/>
                <a:cs typeface="Lato"/>
                <a:sym typeface="Lato"/>
              </a:rPr>
              <a:t> </a:t>
            </a:r>
            <a:r>
              <a:rPr lang="pt-PT" sz="1100" dirty="0" err="1">
                <a:solidFill>
                  <a:schemeClr val="dk1"/>
                </a:solidFill>
                <a:latin typeface="Lato"/>
                <a:ea typeface="Lato"/>
                <a:cs typeface="Lato"/>
                <a:sym typeface="Lato"/>
              </a:rPr>
              <a:t>bandwidth</a:t>
            </a:r>
            <a:endParaRPr sz="1100" dirty="0">
              <a:solidFill>
                <a:schemeClr val="dk1"/>
              </a:solidFill>
              <a:latin typeface="Lato"/>
              <a:ea typeface="Lato"/>
              <a:cs typeface="Lato"/>
              <a:sym typeface="Lato"/>
            </a:endParaRPr>
          </a:p>
          <a:p>
            <a:pPr marL="457200" lvl="0" indent="-298450" algn="l" rtl="0">
              <a:lnSpc>
                <a:spcPct val="115000"/>
              </a:lnSpc>
              <a:spcBef>
                <a:spcPts val="0"/>
              </a:spcBef>
              <a:spcAft>
                <a:spcPts val="0"/>
              </a:spcAft>
              <a:buClr>
                <a:srgbClr val="0000FF"/>
              </a:buClr>
              <a:buSzPts val="1100"/>
              <a:buFont typeface="Lato"/>
              <a:buChar char="●"/>
            </a:pPr>
            <a:r>
              <a:rPr lang="pt-PT" sz="1100" dirty="0" err="1">
                <a:solidFill>
                  <a:schemeClr val="dk1"/>
                </a:solidFill>
                <a:latin typeface="Lato"/>
                <a:ea typeface="Lato"/>
                <a:cs typeface="Lato"/>
                <a:sym typeface="Lato"/>
              </a:rPr>
              <a:t>Spectral</a:t>
            </a:r>
            <a:r>
              <a:rPr lang="pt-PT" sz="1100" dirty="0">
                <a:solidFill>
                  <a:schemeClr val="dk1"/>
                </a:solidFill>
                <a:latin typeface="Lato"/>
                <a:ea typeface="Lato"/>
                <a:cs typeface="Lato"/>
                <a:sym typeface="Lato"/>
              </a:rPr>
              <a:t> </a:t>
            </a:r>
            <a:r>
              <a:rPr lang="pt-PT" sz="1100" dirty="0" err="1">
                <a:solidFill>
                  <a:schemeClr val="dk1"/>
                </a:solidFill>
                <a:latin typeface="Lato"/>
                <a:ea typeface="Lato"/>
                <a:cs typeface="Lato"/>
                <a:sym typeface="Lato"/>
              </a:rPr>
              <a:t>contrast</a:t>
            </a:r>
            <a:endParaRPr sz="1100" dirty="0">
              <a:solidFill>
                <a:schemeClr val="dk1"/>
              </a:solidFill>
              <a:latin typeface="Lato"/>
              <a:ea typeface="Lato"/>
              <a:cs typeface="Lato"/>
              <a:sym typeface="Lato"/>
            </a:endParaRPr>
          </a:p>
          <a:p>
            <a:pPr marL="457200" lvl="0" indent="-298450" algn="l" rtl="0">
              <a:lnSpc>
                <a:spcPct val="115000"/>
              </a:lnSpc>
              <a:spcBef>
                <a:spcPts val="0"/>
              </a:spcBef>
              <a:spcAft>
                <a:spcPts val="0"/>
              </a:spcAft>
              <a:buClr>
                <a:srgbClr val="0000FF"/>
              </a:buClr>
              <a:buSzPts val="1100"/>
              <a:buFont typeface="Lato"/>
              <a:buChar char="●"/>
            </a:pPr>
            <a:r>
              <a:rPr lang="pt-PT" sz="1100" dirty="0" err="1">
                <a:solidFill>
                  <a:schemeClr val="dk1"/>
                </a:solidFill>
                <a:latin typeface="Lato"/>
                <a:ea typeface="Lato"/>
                <a:cs typeface="Lato"/>
                <a:sym typeface="Lato"/>
              </a:rPr>
              <a:t>Roll-off</a:t>
            </a:r>
            <a:r>
              <a:rPr lang="pt-PT" sz="1100" dirty="0">
                <a:solidFill>
                  <a:schemeClr val="dk1"/>
                </a:solidFill>
                <a:latin typeface="Lato"/>
                <a:ea typeface="Lato"/>
                <a:cs typeface="Lato"/>
                <a:sym typeface="Lato"/>
              </a:rPr>
              <a:t> </a:t>
            </a:r>
            <a:r>
              <a:rPr lang="pt-PT" sz="1100" dirty="0" err="1">
                <a:solidFill>
                  <a:schemeClr val="dk1"/>
                </a:solidFill>
                <a:latin typeface="Lato"/>
                <a:ea typeface="Lato"/>
                <a:cs typeface="Lato"/>
                <a:sym typeface="Lato"/>
              </a:rPr>
              <a:t>frequency</a:t>
            </a:r>
            <a:endParaRPr sz="1100" dirty="0">
              <a:solidFill>
                <a:schemeClr val="dk1"/>
              </a:solidFill>
              <a:latin typeface="Lato"/>
              <a:ea typeface="Lato"/>
              <a:cs typeface="Lato"/>
              <a:sym typeface="Lato"/>
            </a:endParaRPr>
          </a:p>
        </p:txBody>
      </p:sp>
      <p:sp>
        <p:nvSpPr>
          <p:cNvPr id="116" name="Google Shape;116;p18"/>
          <p:cNvSpPr txBox="1"/>
          <p:nvPr/>
        </p:nvSpPr>
        <p:spPr>
          <a:xfrm>
            <a:off x="333310" y="4259048"/>
            <a:ext cx="1908900" cy="3540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rgbClr val="0000FF"/>
              </a:buClr>
              <a:buSzPts val="1100"/>
              <a:buFont typeface="Lato"/>
              <a:buChar char="●"/>
            </a:pPr>
            <a:r>
              <a:rPr lang="pt-PT" sz="1100">
                <a:solidFill>
                  <a:schemeClr val="dk1"/>
                </a:solidFill>
                <a:latin typeface="Lato"/>
                <a:ea typeface="Lato"/>
                <a:cs typeface="Lato"/>
                <a:sym typeface="Lato"/>
              </a:rPr>
              <a:t>Jitter</a:t>
            </a:r>
            <a:endParaRPr sz="1100">
              <a:solidFill>
                <a:schemeClr val="dk1"/>
              </a:solidFill>
              <a:latin typeface="Lato"/>
              <a:ea typeface="Lato"/>
              <a:cs typeface="Lato"/>
              <a:sym typeface="Lato"/>
            </a:endParaRPr>
          </a:p>
        </p:txBody>
      </p:sp>
      <p:sp>
        <p:nvSpPr>
          <p:cNvPr id="117" name="Google Shape;117;p18"/>
          <p:cNvSpPr txBox="1"/>
          <p:nvPr/>
        </p:nvSpPr>
        <p:spPr>
          <a:xfrm>
            <a:off x="2695301" y="4262198"/>
            <a:ext cx="1923600" cy="3540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rgbClr val="0000FF"/>
              </a:buClr>
              <a:buSzPts val="1100"/>
              <a:buFont typeface="Lato"/>
              <a:buChar char="●"/>
            </a:pPr>
            <a:r>
              <a:rPr lang="pt-PT" sz="1100">
                <a:solidFill>
                  <a:schemeClr val="dk1"/>
                </a:solidFill>
                <a:latin typeface="Lato"/>
                <a:ea typeface="Lato"/>
                <a:cs typeface="Lato"/>
                <a:sym typeface="Lato"/>
              </a:rPr>
              <a:t>Shimmer</a:t>
            </a:r>
            <a:endParaRPr sz="1100">
              <a:solidFill>
                <a:schemeClr val="dk1"/>
              </a:solidFill>
              <a:latin typeface="Lato"/>
              <a:ea typeface="Lato"/>
              <a:cs typeface="Lato"/>
              <a:sym typeface="Lato"/>
            </a:endParaRPr>
          </a:p>
        </p:txBody>
      </p:sp>
      <p:sp>
        <p:nvSpPr>
          <p:cNvPr id="118" name="Google Shape;118;p18"/>
          <p:cNvSpPr txBox="1"/>
          <p:nvPr/>
        </p:nvSpPr>
        <p:spPr>
          <a:xfrm>
            <a:off x="4877106" y="4259048"/>
            <a:ext cx="3336600" cy="3540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rgbClr val="0000FF"/>
              </a:buClr>
              <a:buSzPts val="1100"/>
              <a:buFont typeface="Lato"/>
              <a:buChar char="●"/>
            </a:pPr>
            <a:r>
              <a:rPr lang="pt-PT" sz="1100">
                <a:solidFill>
                  <a:schemeClr val="dk1"/>
                </a:solidFill>
                <a:latin typeface="Lato"/>
                <a:ea typeface="Lato"/>
                <a:cs typeface="Lato"/>
                <a:sym typeface="Lato"/>
              </a:rPr>
              <a:t>Harmonics-to-noise ratio</a:t>
            </a:r>
            <a:endParaRPr sz="1100">
              <a:solidFill>
                <a:schemeClr val="dk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7</a:t>
            </a:fld>
            <a:endParaRPr/>
          </a:p>
        </p:txBody>
      </p:sp>
      <p:sp>
        <p:nvSpPr>
          <p:cNvPr id="124" name="Google Shape;124;p19"/>
          <p:cNvSpPr txBox="1">
            <a:spLocks noGrp="1"/>
          </p:cNvSpPr>
          <p:nvPr>
            <p:ph type="title"/>
          </p:nvPr>
        </p:nvSpPr>
        <p:spPr>
          <a:xfrm>
            <a:off x="266225" y="270625"/>
            <a:ext cx="8727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pt-PT" b="1">
                <a:latin typeface="Lato"/>
                <a:ea typeface="Lato"/>
                <a:cs typeface="Lato"/>
                <a:sym typeface="Lato"/>
              </a:rPr>
              <a:t>SER - Speech Features (2)</a:t>
            </a:r>
            <a:endParaRPr b="1">
              <a:latin typeface="Lato"/>
              <a:ea typeface="Lato"/>
              <a:cs typeface="Lato"/>
              <a:sym typeface="Lato"/>
            </a:endParaRPr>
          </a:p>
          <a:p>
            <a:pPr marL="0" lvl="0" indent="0" algn="l" rtl="0">
              <a:spcBef>
                <a:spcPts val="0"/>
              </a:spcBef>
              <a:spcAft>
                <a:spcPts val="0"/>
              </a:spcAft>
              <a:buNone/>
            </a:pPr>
            <a:endParaRPr b="1">
              <a:latin typeface="Lato"/>
              <a:ea typeface="Lato"/>
              <a:cs typeface="Lato"/>
              <a:sym typeface="Lato"/>
            </a:endParaRPr>
          </a:p>
        </p:txBody>
      </p:sp>
      <p:sp>
        <p:nvSpPr>
          <p:cNvPr id="125" name="Google Shape;125;p19"/>
          <p:cNvSpPr txBox="1"/>
          <p:nvPr/>
        </p:nvSpPr>
        <p:spPr>
          <a:xfrm>
            <a:off x="928875" y="967950"/>
            <a:ext cx="71145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PT" sz="1100">
                <a:solidFill>
                  <a:schemeClr val="dk1"/>
                </a:solidFill>
                <a:highlight>
                  <a:srgbClr val="FFFFFF"/>
                </a:highlight>
                <a:latin typeface="Lato"/>
                <a:ea typeface="Lato"/>
                <a:cs typeface="Lato"/>
                <a:sym typeface="Lato"/>
              </a:rPr>
              <a:t>Overview on features commonly used for acoustic and linguistic emotion recognition.</a:t>
            </a:r>
            <a:endParaRPr sz="1100">
              <a:solidFill>
                <a:schemeClr val="dk1"/>
              </a:solidFill>
              <a:highlight>
                <a:srgbClr val="FFFFFF"/>
              </a:highlight>
              <a:latin typeface="Lato"/>
              <a:ea typeface="Lato"/>
              <a:cs typeface="Lato"/>
              <a:sym typeface="Lato"/>
            </a:endParaRPr>
          </a:p>
        </p:txBody>
      </p:sp>
      <p:pic>
        <p:nvPicPr>
          <p:cNvPr id="126" name="Google Shape;126;p19"/>
          <p:cNvPicPr preferRelativeResize="0"/>
          <p:nvPr/>
        </p:nvPicPr>
        <p:blipFill>
          <a:blip r:embed="rId3">
            <a:alphaModFix/>
          </a:blip>
          <a:stretch>
            <a:fillRect/>
          </a:stretch>
        </p:blipFill>
        <p:spPr>
          <a:xfrm>
            <a:off x="546050" y="1298850"/>
            <a:ext cx="8167659" cy="34604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8</a:t>
            </a:fld>
            <a:endParaRPr/>
          </a:p>
        </p:txBody>
      </p:sp>
      <p:sp>
        <p:nvSpPr>
          <p:cNvPr id="132" name="Google Shape;132;p20"/>
          <p:cNvSpPr txBox="1"/>
          <p:nvPr/>
        </p:nvSpPr>
        <p:spPr>
          <a:xfrm>
            <a:off x="1072625" y="966400"/>
            <a:ext cx="71145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PT" sz="1100">
                <a:solidFill>
                  <a:schemeClr val="dk1"/>
                </a:solidFill>
                <a:highlight>
                  <a:srgbClr val="FFFFFF"/>
                </a:highlight>
                <a:latin typeface="Lato"/>
                <a:ea typeface="Lato"/>
                <a:cs typeface="Lato"/>
                <a:sym typeface="Lato"/>
              </a:rPr>
              <a:t>Traditional feature-based flow vs. automatic feature extraction with deep learning flow</a:t>
            </a:r>
            <a:endParaRPr sz="1100">
              <a:solidFill>
                <a:schemeClr val="dk1"/>
              </a:solidFill>
              <a:highlight>
                <a:srgbClr val="FFFFFF"/>
              </a:highlight>
              <a:latin typeface="Lato"/>
              <a:ea typeface="Lato"/>
              <a:cs typeface="Lato"/>
              <a:sym typeface="Lato"/>
            </a:endParaRPr>
          </a:p>
        </p:txBody>
      </p:sp>
      <p:pic>
        <p:nvPicPr>
          <p:cNvPr id="133" name="Google Shape;133;p20"/>
          <p:cNvPicPr preferRelativeResize="0"/>
          <p:nvPr/>
        </p:nvPicPr>
        <p:blipFill>
          <a:blip r:embed="rId3">
            <a:alphaModFix/>
          </a:blip>
          <a:stretch>
            <a:fillRect/>
          </a:stretch>
        </p:blipFill>
        <p:spPr>
          <a:xfrm>
            <a:off x="1294363" y="1297288"/>
            <a:ext cx="6484222" cy="3309225"/>
          </a:xfrm>
          <a:prstGeom prst="rect">
            <a:avLst/>
          </a:prstGeom>
          <a:noFill/>
          <a:ln>
            <a:noFill/>
          </a:ln>
        </p:spPr>
      </p:pic>
      <p:sp>
        <p:nvSpPr>
          <p:cNvPr id="134" name="Google Shape;134;p20"/>
          <p:cNvSpPr txBox="1">
            <a:spLocks noGrp="1"/>
          </p:cNvSpPr>
          <p:nvPr>
            <p:ph type="title"/>
          </p:nvPr>
        </p:nvSpPr>
        <p:spPr>
          <a:xfrm>
            <a:off x="266225" y="270625"/>
            <a:ext cx="8727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PT" b="1">
                <a:latin typeface="Lato"/>
                <a:ea typeface="Lato"/>
                <a:cs typeface="Lato"/>
                <a:sym typeface="Lato"/>
              </a:rPr>
              <a:t>SER - Strategies (1)</a:t>
            </a:r>
            <a:endParaRPr b="1">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pt-PT"/>
              <a:t>9</a:t>
            </a:fld>
            <a:endParaRPr/>
          </a:p>
        </p:txBody>
      </p:sp>
      <p:sp>
        <p:nvSpPr>
          <p:cNvPr id="140" name="Google Shape;140;p21"/>
          <p:cNvSpPr txBox="1"/>
          <p:nvPr/>
        </p:nvSpPr>
        <p:spPr>
          <a:xfrm>
            <a:off x="4586225" y="756650"/>
            <a:ext cx="4457100" cy="346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PT" sz="1050">
                <a:solidFill>
                  <a:schemeClr val="dk1"/>
                </a:solidFill>
                <a:highlight>
                  <a:srgbClr val="FFFFFF"/>
                </a:highlight>
                <a:latin typeface="Lato"/>
                <a:ea typeface="Lato"/>
                <a:cs typeface="Lato"/>
                <a:sym typeface="Lato"/>
              </a:rPr>
              <a:t>Audio classification articles with </a:t>
            </a:r>
            <a:r>
              <a:rPr lang="pt-PT" sz="1050" b="1">
                <a:solidFill>
                  <a:schemeClr val="dk1"/>
                </a:solidFill>
                <a:highlight>
                  <a:srgbClr val="FFFFFF"/>
                </a:highlight>
                <a:latin typeface="Lato"/>
                <a:ea typeface="Lato"/>
                <a:cs typeface="Lato"/>
                <a:sym typeface="Lato"/>
              </a:rPr>
              <a:t>traditional feature-based approaches</a:t>
            </a:r>
            <a:endParaRPr sz="1050" b="1">
              <a:solidFill>
                <a:schemeClr val="dk1"/>
              </a:solidFill>
              <a:highlight>
                <a:srgbClr val="FFFFFF"/>
              </a:highlight>
              <a:latin typeface="Lato"/>
              <a:ea typeface="Lato"/>
              <a:cs typeface="Lato"/>
              <a:sym typeface="Lato"/>
            </a:endParaRPr>
          </a:p>
        </p:txBody>
      </p:sp>
      <p:sp>
        <p:nvSpPr>
          <p:cNvPr id="141" name="Google Shape;141;p21"/>
          <p:cNvSpPr txBox="1"/>
          <p:nvPr/>
        </p:nvSpPr>
        <p:spPr>
          <a:xfrm>
            <a:off x="0" y="756650"/>
            <a:ext cx="4381800" cy="346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PT" sz="1050">
                <a:solidFill>
                  <a:schemeClr val="dk1"/>
                </a:solidFill>
                <a:highlight>
                  <a:schemeClr val="lt1"/>
                </a:highlight>
                <a:latin typeface="Lato"/>
                <a:ea typeface="Lato"/>
                <a:cs typeface="Lato"/>
                <a:sym typeface="Lato"/>
              </a:rPr>
              <a:t>Audio classification articles with </a:t>
            </a:r>
            <a:r>
              <a:rPr lang="pt-PT" sz="1050" b="1">
                <a:solidFill>
                  <a:schemeClr val="dk1"/>
                </a:solidFill>
                <a:highlight>
                  <a:schemeClr val="lt1"/>
                </a:highlight>
                <a:latin typeface="Lato"/>
                <a:ea typeface="Lato"/>
                <a:cs typeface="Lato"/>
                <a:sym typeface="Lato"/>
              </a:rPr>
              <a:t>deep learning-based approaches</a:t>
            </a:r>
            <a:endParaRPr sz="1050" b="1">
              <a:solidFill>
                <a:schemeClr val="dk1"/>
              </a:solidFill>
              <a:highlight>
                <a:srgbClr val="FFFFFF"/>
              </a:highlight>
              <a:latin typeface="Lato"/>
              <a:ea typeface="Lato"/>
              <a:cs typeface="Lato"/>
              <a:sym typeface="Lato"/>
            </a:endParaRPr>
          </a:p>
        </p:txBody>
      </p:sp>
      <p:pic>
        <p:nvPicPr>
          <p:cNvPr id="142" name="Google Shape;142;p21"/>
          <p:cNvPicPr preferRelativeResize="0"/>
          <p:nvPr/>
        </p:nvPicPr>
        <p:blipFill rotWithShape="1">
          <a:blip r:embed="rId3">
            <a:alphaModFix/>
          </a:blip>
          <a:srcRect t="773"/>
          <a:stretch/>
        </p:blipFill>
        <p:spPr>
          <a:xfrm>
            <a:off x="4473625" y="1041325"/>
            <a:ext cx="4569699" cy="1623825"/>
          </a:xfrm>
          <a:prstGeom prst="rect">
            <a:avLst/>
          </a:prstGeom>
          <a:noFill/>
          <a:ln>
            <a:noFill/>
          </a:ln>
        </p:spPr>
      </p:pic>
      <p:pic>
        <p:nvPicPr>
          <p:cNvPr id="143" name="Google Shape;143;p21"/>
          <p:cNvPicPr preferRelativeResize="0"/>
          <p:nvPr/>
        </p:nvPicPr>
        <p:blipFill rotWithShape="1">
          <a:blip r:embed="rId4">
            <a:alphaModFix/>
          </a:blip>
          <a:srcRect l="870" t="760" r="-870" b="-760"/>
          <a:stretch/>
        </p:blipFill>
        <p:spPr>
          <a:xfrm>
            <a:off x="147600" y="1041325"/>
            <a:ext cx="4270201" cy="4015500"/>
          </a:xfrm>
          <a:prstGeom prst="rect">
            <a:avLst/>
          </a:prstGeom>
          <a:noFill/>
          <a:ln>
            <a:noFill/>
          </a:ln>
        </p:spPr>
      </p:pic>
      <p:sp>
        <p:nvSpPr>
          <p:cNvPr id="144" name="Google Shape;144;p21"/>
          <p:cNvSpPr txBox="1">
            <a:spLocks noGrp="1"/>
          </p:cNvSpPr>
          <p:nvPr>
            <p:ph type="title"/>
          </p:nvPr>
        </p:nvSpPr>
        <p:spPr>
          <a:xfrm>
            <a:off x="266225" y="270625"/>
            <a:ext cx="8727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PT" b="1">
                <a:latin typeface="Lato"/>
                <a:ea typeface="Lato"/>
                <a:cs typeface="Lato"/>
                <a:sym typeface="Lato"/>
              </a:rPr>
              <a:t>SER - Strategies (2)</a:t>
            </a:r>
            <a:endParaRPr b="1">
              <a:latin typeface="Lato"/>
              <a:ea typeface="Lato"/>
              <a:cs typeface="Lato"/>
              <a:sym typeface="Lato"/>
            </a:endParaRPr>
          </a:p>
        </p:txBody>
      </p:sp>
      <p:cxnSp>
        <p:nvCxnSpPr>
          <p:cNvPr id="145" name="Google Shape;145;p21"/>
          <p:cNvCxnSpPr/>
          <p:nvPr/>
        </p:nvCxnSpPr>
        <p:spPr>
          <a:xfrm>
            <a:off x="4417800" y="843325"/>
            <a:ext cx="0" cy="4250400"/>
          </a:xfrm>
          <a:prstGeom prst="straightConnector1">
            <a:avLst/>
          </a:prstGeom>
          <a:noFill/>
          <a:ln w="9525" cap="flat" cmpd="sng">
            <a:solidFill>
              <a:srgbClr val="EFEFEF"/>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3D97FB"/>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1053</Words>
  <Application>Microsoft Office PowerPoint</Application>
  <PresentationFormat>On-screen Show (16:9)</PresentationFormat>
  <Paragraphs>115</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Lato Black</vt:lpstr>
      <vt:lpstr>Lato</vt:lpstr>
      <vt:lpstr>Simple Light</vt:lpstr>
      <vt:lpstr>Multimodal evaluation of affective data in  videoconference sessions</vt:lpstr>
      <vt:lpstr>Introduction</vt:lpstr>
      <vt:lpstr>Objectives</vt:lpstr>
      <vt:lpstr>Emotion</vt:lpstr>
      <vt:lpstr>Emotion Recognition Datasets</vt:lpstr>
      <vt:lpstr>SER - Speech Features (1)</vt:lpstr>
      <vt:lpstr>SER - Speech Features (2) </vt:lpstr>
      <vt:lpstr>SER - Strategies (1)</vt:lpstr>
      <vt:lpstr>SER - Strategies (2)</vt:lpstr>
      <vt:lpstr>Multimodal Emotion Recognition </vt:lpstr>
      <vt:lpstr>Emotion Recognition Services</vt:lpstr>
      <vt:lpstr>State-Of-The-Art Key Takeaways</vt:lpstr>
      <vt:lpstr>Methodology - Work Schedule</vt:lpstr>
      <vt:lpstr>Methodology - Preprocessing</vt:lpstr>
      <vt:lpstr>Methodology - Ethical Concerns and Procedures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Multimodal evaluation of affective data in  videoconference sessions</dc:title>
  <cp:lastModifiedBy>Mário Silva</cp:lastModifiedBy>
  <cp:revision>1</cp:revision>
  <dcterms:modified xsi:type="dcterms:W3CDTF">2023-01-22T20:05:04Z</dcterms:modified>
</cp:coreProperties>
</file>